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 id="2147484139" r:id="rId2"/>
  </p:sldMasterIdLst>
  <p:notesMasterIdLst>
    <p:notesMasterId r:id="rId21"/>
  </p:notesMasterIdLst>
  <p:sldIdLst>
    <p:sldId id="319" r:id="rId3"/>
    <p:sldId id="545" r:id="rId4"/>
    <p:sldId id="550" r:id="rId5"/>
    <p:sldId id="543" r:id="rId6"/>
    <p:sldId id="546" r:id="rId7"/>
    <p:sldId id="544" r:id="rId8"/>
    <p:sldId id="547" r:id="rId9"/>
    <p:sldId id="549" r:id="rId10"/>
    <p:sldId id="551" r:id="rId11"/>
    <p:sldId id="552" r:id="rId12"/>
    <p:sldId id="553" r:id="rId13"/>
    <p:sldId id="554" r:id="rId14"/>
    <p:sldId id="555" r:id="rId15"/>
    <p:sldId id="558" r:id="rId16"/>
    <p:sldId id="559" r:id="rId17"/>
    <p:sldId id="556" r:id="rId18"/>
    <p:sldId id="557" r:id="rId19"/>
    <p:sldId id="515" r:id="rId20"/>
  </p:sldIdLst>
  <p:sldSz cx="9144000" cy="6858000" type="screen4x3"/>
  <p:notesSz cx="6858000" cy="9144000"/>
  <p:defaultTex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05" autoAdjust="0"/>
    <p:restoredTop sz="93833" autoAdjust="0"/>
  </p:normalViewPr>
  <p:slideViewPr>
    <p:cSldViewPr>
      <p:cViewPr>
        <p:scale>
          <a:sx n="75" d="100"/>
          <a:sy n="75" d="100"/>
        </p:scale>
        <p:origin x="-2700" y="-1122"/>
      </p:cViewPr>
      <p:guideLst>
        <p:guide orient="horz" pos="2160"/>
        <p:guide pos="2993"/>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pPr>
              <a:defRPr/>
            </a:pPr>
            <a:fld id="{8DDFD31B-FBF2-41F4-A2F7-01E9A6A70C14}" type="datetimeFigureOut">
              <a:rPr lang="zh-CN" altLang="en-US"/>
              <a:pPr>
                <a:defRPr/>
              </a:pPr>
              <a:t>2014/1/9</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pPr>
              <a:defRPr/>
            </a:pPr>
            <a:fld id="{8DAD8A40-F998-4CF3-868A-0D5B4842D9E3}" type="slidenum">
              <a:rPr lang="zh-CN" altLang="en-US"/>
              <a:pPr>
                <a:defRPr/>
              </a:pPr>
              <a:t>‹#›</a:t>
            </a:fld>
            <a:endParaRPr lang="zh-CN" altLang="en-US"/>
          </a:p>
        </p:txBody>
      </p:sp>
    </p:spTree>
    <p:extLst>
      <p:ext uri="{BB962C8B-B14F-4D97-AF65-F5344CB8AC3E}">
        <p14:creationId xmlns:p14="http://schemas.microsoft.com/office/powerpoint/2010/main" val="27394897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6" name="Rectangle 6"/>
          <p:cNvSpPr>
            <a:spLocks noGrp="1" noChangeArrowheads="1"/>
          </p:cNvSpPr>
          <p:nvPr>
            <p:ph type="sldNum" sz="quarter" idx="12"/>
          </p:nvPr>
        </p:nvSpPr>
        <p:spPr>
          <a:ln/>
        </p:spPr>
        <p:txBody>
          <a:bodyPr/>
          <a:lstStyle>
            <a:lvl1pPr>
              <a:defRPr/>
            </a:lvl1pPr>
          </a:lstStyle>
          <a:p>
            <a:pPr>
              <a:defRPr/>
            </a:pPr>
            <a:fld id="{A720DE8E-1461-490B-8311-368BEE8322C5}" type="slidenum">
              <a:rPr lang="zh-CN" altLang="en-US"/>
              <a:pPr>
                <a:defRPr/>
              </a:pPr>
              <a:t>‹#›</a:t>
            </a:fld>
            <a:endParaRPr lang="zh-CN" altLang="en-US"/>
          </a:p>
        </p:txBody>
      </p:sp>
    </p:spTree>
    <p:extLst>
      <p:ext uri="{BB962C8B-B14F-4D97-AF65-F5344CB8AC3E}">
        <p14:creationId xmlns:p14="http://schemas.microsoft.com/office/powerpoint/2010/main" val="481059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6" name="Rectangle 6"/>
          <p:cNvSpPr>
            <a:spLocks noGrp="1" noChangeArrowheads="1"/>
          </p:cNvSpPr>
          <p:nvPr>
            <p:ph type="sldNum" sz="quarter" idx="12"/>
          </p:nvPr>
        </p:nvSpPr>
        <p:spPr>
          <a:ln/>
        </p:spPr>
        <p:txBody>
          <a:bodyPr/>
          <a:lstStyle>
            <a:lvl1pPr>
              <a:defRPr/>
            </a:lvl1pPr>
          </a:lstStyle>
          <a:p>
            <a:pPr>
              <a:defRPr/>
            </a:pPr>
            <a:fld id="{75381884-FC24-48EB-ABEC-D232D6C1B3AB}" type="slidenum">
              <a:rPr lang="zh-CN" altLang="en-US"/>
              <a:pPr>
                <a:defRPr/>
              </a:pPr>
              <a:t>‹#›</a:t>
            </a:fld>
            <a:endParaRPr lang="zh-CN" altLang="en-US"/>
          </a:p>
        </p:txBody>
      </p:sp>
    </p:spTree>
    <p:extLst>
      <p:ext uri="{BB962C8B-B14F-4D97-AF65-F5344CB8AC3E}">
        <p14:creationId xmlns:p14="http://schemas.microsoft.com/office/powerpoint/2010/main" val="2443171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6" name="Rectangle 6"/>
          <p:cNvSpPr>
            <a:spLocks noGrp="1" noChangeArrowheads="1"/>
          </p:cNvSpPr>
          <p:nvPr>
            <p:ph type="sldNum" sz="quarter" idx="12"/>
          </p:nvPr>
        </p:nvSpPr>
        <p:spPr>
          <a:ln/>
        </p:spPr>
        <p:txBody>
          <a:bodyPr/>
          <a:lstStyle>
            <a:lvl1pPr>
              <a:defRPr/>
            </a:lvl1pPr>
          </a:lstStyle>
          <a:p>
            <a:pPr>
              <a:defRPr/>
            </a:pPr>
            <a:fld id="{1AC2B196-7CB6-431E-B51C-B470C8CEFA08}" type="slidenum">
              <a:rPr lang="zh-CN" altLang="en-US"/>
              <a:pPr>
                <a:defRPr/>
              </a:pPr>
              <a:t>‹#›</a:t>
            </a:fld>
            <a:endParaRPr lang="zh-CN" altLang="en-US"/>
          </a:p>
        </p:txBody>
      </p:sp>
    </p:spTree>
    <p:extLst>
      <p:ext uri="{BB962C8B-B14F-4D97-AF65-F5344CB8AC3E}">
        <p14:creationId xmlns:p14="http://schemas.microsoft.com/office/powerpoint/2010/main" val="2669357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7" name="Rectangle 6"/>
          <p:cNvSpPr>
            <a:spLocks noGrp="1" noChangeArrowheads="1"/>
          </p:cNvSpPr>
          <p:nvPr>
            <p:ph type="sldNum" sz="quarter" idx="12"/>
          </p:nvPr>
        </p:nvSpPr>
        <p:spPr>
          <a:ln/>
        </p:spPr>
        <p:txBody>
          <a:bodyPr/>
          <a:lstStyle>
            <a:lvl1pPr>
              <a:defRPr/>
            </a:lvl1pPr>
          </a:lstStyle>
          <a:p>
            <a:pPr>
              <a:defRPr/>
            </a:pPr>
            <a:fld id="{7FC4A87C-3E8E-49F3-996A-DF91B4F6C6D2}" type="slidenum">
              <a:rPr lang="zh-CN" altLang="en-US"/>
              <a:pPr>
                <a:defRPr/>
              </a:pPr>
              <a:t>‹#›</a:t>
            </a:fld>
            <a:endParaRPr lang="zh-CN" altLang="en-US"/>
          </a:p>
        </p:txBody>
      </p:sp>
    </p:spTree>
    <p:extLst>
      <p:ext uri="{BB962C8B-B14F-4D97-AF65-F5344CB8AC3E}">
        <p14:creationId xmlns:p14="http://schemas.microsoft.com/office/powerpoint/2010/main" val="1513663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9" name="Rectangle 6"/>
          <p:cNvSpPr>
            <a:spLocks noGrp="1" noChangeArrowheads="1"/>
          </p:cNvSpPr>
          <p:nvPr>
            <p:ph type="sldNum" sz="quarter" idx="12"/>
          </p:nvPr>
        </p:nvSpPr>
        <p:spPr>
          <a:ln/>
        </p:spPr>
        <p:txBody>
          <a:bodyPr/>
          <a:lstStyle>
            <a:lvl1pPr>
              <a:defRPr/>
            </a:lvl1pPr>
          </a:lstStyle>
          <a:p>
            <a:pPr>
              <a:defRPr/>
            </a:pPr>
            <a:fld id="{2479F119-8B93-4530-A390-541338E75F56}" type="slidenum">
              <a:rPr lang="zh-CN" altLang="en-US"/>
              <a:pPr>
                <a:defRPr/>
              </a:pPr>
              <a:t>‹#›</a:t>
            </a:fld>
            <a:endParaRPr lang="zh-CN" altLang="en-US"/>
          </a:p>
        </p:txBody>
      </p:sp>
    </p:spTree>
    <p:extLst>
      <p:ext uri="{BB962C8B-B14F-4D97-AF65-F5344CB8AC3E}">
        <p14:creationId xmlns:p14="http://schemas.microsoft.com/office/powerpoint/2010/main" val="670161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5" name="Rectangle 6"/>
          <p:cNvSpPr>
            <a:spLocks noGrp="1" noChangeArrowheads="1"/>
          </p:cNvSpPr>
          <p:nvPr>
            <p:ph type="sldNum" sz="quarter" idx="12"/>
          </p:nvPr>
        </p:nvSpPr>
        <p:spPr>
          <a:ln/>
        </p:spPr>
        <p:txBody>
          <a:bodyPr/>
          <a:lstStyle>
            <a:lvl1pPr>
              <a:defRPr/>
            </a:lvl1pPr>
          </a:lstStyle>
          <a:p>
            <a:pPr>
              <a:defRPr/>
            </a:pPr>
            <a:fld id="{67157BEF-2887-44AA-9B04-640B85387688}" type="slidenum">
              <a:rPr lang="zh-CN" altLang="en-US"/>
              <a:pPr>
                <a:defRPr/>
              </a:pPr>
              <a:t>‹#›</a:t>
            </a:fld>
            <a:endParaRPr lang="zh-CN" altLang="en-US"/>
          </a:p>
        </p:txBody>
      </p:sp>
    </p:spTree>
    <p:extLst>
      <p:ext uri="{BB962C8B-B14F-4D97-AF65-F5344CB8AC3E}">
        <p14:creationId xmlns:p14="http://schemas.microsoft.com/office/powerpoint/2010/main" val="1810275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4" name="Rectangle 6"/>
          <p:cNvSpPr>
            <a:spLocks noGrp="1" noChangeArrowheads="1"/>
          </p:cNvSpPr>
          <p:nvPr>
            <p:ph type="sldNum" sz="quarter" idx="12"/>
          </p:nvPr>
        </p:nvSpPr>
        <p:spPr>
          <a:ln/>
        </p:spPr>
        <p:txBody>
          <a:bodyPr/>
          <a:lstStyle>
            <a:lvl1pPr>
              <a:defRPr/>
            </a:lvl1pPr>
          </a:lstStyle>
          <a:p>
            <a:pPr>
              <a:defRPr/>
            </a:pPr>
            <a:fld id="{21177E45-D1B8-444B-9BF7-81A6451F9F26}" type="slidenum">
              <a:rPr lang="zh-CN" altLang="en-US"/>
              <a:pPr>
                <a:defRPr/>
              </a:pPr>
              <a:t>‹#›</a:t>
            </a:fld>
            <a:endParaRPr lang="zh-CN" altLang="en-US"/>
          </a:p>
        </p:txBody>
      </p:sp>
    </p:spTree>
    <p:extLst>
      <p:ext uri="{BB962C8B-B14F-4D97-AF65-F5344CB8AC3E}">
        <p14:creationId xmlns:p14="http://schemas.microsoft.com/office/powerpoint/2010/main" val="16153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7" name="Rectangle 6"/>
          <p:cNvSpPr>
            <a:spLocks noGrp="1" noChangeArrowheads="1"/>
          </p:cNvSpPr>
          <p:nvPr>
            <p:ph type="sldNum" sz="quarter" idx="12"/>
          </p:nvPr>
        </p:nvSpPr>
        <p:spPr>
          <a:ln/>
        </p:spPr>
        <p:txBody>
          <a:bodyPr/>
          <a:lstStyle>
            <a:lvl1pPr>
              <a:defRPr/>
            </a:lvl1pPr>
          </a:lstStyle>
          <a:p>
            <a:pPr>
              <a:defRPr/>
            </a:pPr>
            <a:fld id="{E1C544FC-B442-47EA-9F8F-A0238734A31B}" type="slidenum">
              <a:rPr lang="zh-CN" altLang="en-US"/>
              <a:pPr>
                <a:defRPr/>
              </a:pPr>
              <a:t>‹#›</a:t>
            </a:fld>
            <a:endParaRPr lang="zh-CN" altLang="en-US"/>
          </a:p>
        </p:txBody>
      </p:sp>
    </p:spTree>
    <p:extLst>
      <p:ext uri="{BB962C8B-B14F-4D97-AF65-F5344CB8AC3E}">
        <p14:creationId xmlns:p14="http://schemas.microsoft.com/office/powerpoint/2010/main" val="2312137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7" name="Rectangle 6"/>
          <p:cNvSpPr>
            <a:spLocks noGrp="1" noChangeArrowheads="1"/>
          </p:cNvSpPr>
          <p:nvPr>
            <p:ph type="sldNum" sz="quarter" idx="12"/>
          </p:nvPr>
        </p:nvSpPr>
        <p:spPr>
          <a:ln/>
        </p:spPr>
        <p:txBody>
          <a:bodyPr/>
          <a:lstStyle>
            <a:lvl1pPr>
              <a:defRPr/>
            </a:lvl1pPr>
          </a:lstStyle>
          <a:p>
            <a:pPr>
              <a:defRPr/>
            </a:pPr>
            <a:fld id="{9D77AF9F-AA85-47BE-8B54-2317CFD0FCF4}" type="slidenum">
              <a:rPr lang="zh-CN" altLang="en-US"/>
              <a:pPr>
                <a:defRPr/>
              </a:pPr>
              <a:t>‹#›</a:t>
            </a:fld>
            <a:endParaRPr lang="zh-CN" altLang="en-US"/>
          </a:p>
        </p:txBody>
      </p:sp>
    </p:spTree>
    <p:extLst>
      <p:ext uri="{BB962C8B-B14F-4D97-AF65-F5344CB8AC3E}">
        <p14:creationId xmlns:p14="http://schemas.microsoft.com/office/powerpoint/2010/main" val="695636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6" name="Rectangle 6"/>
          <p:cNvSpPr>
            <a:spLocks noGrp="1" noChangeArrowheads="1"/>
          </p:cNvSpPr>
          <p:nvPr>
            <p:ph type="sldNum" sz="quarter" idx="12"/>
          </p:nvPr>
        </p:nvSpPr>
        <p:spPr>
          <a:ln/>
        </p:spPr>
        <p:txBody>
          <a:bodyPr/>
          <a:lstStyle>
            <a:lvl1pPr>
              <a:defRPr/>
            </a:lvl1pPr>
          </a:lstStyle>
          <a:p>
            <a:pPr>
              <a:defRPr/>
            </a:pPr>
            <a:fld id="{5066402E-0C9F-4693-9073-41139F9DBCAF}" type="slidenum">
              <a:rPr lang="zh-CN" altLang="en-US"/>
              <a:pPr>
                <a:defRPr/>
              </a:pPr>
              <a:t>‹#›</a:t>
            </a:fld>
            <a:endParaRPr lang="zh-CN" altLang="en-US"/>
          </a:p>
        </p:txBody>
      </p:sp>
    </p:spTree>
    <p:extLst>
      <p:ext uri="{BB962C8B-B14F-4D97-AF65-F5344CB8AC3E}">
        <p14:creationId xmlns:p14="http://schemas.microsoft.com/office/powerpoint/2010/main" val="3994655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6" name="Rectangle 6"/>
          <p:cNvSpPr>
            <a:spLocks noGrp="1" noChangeArrowheads="1"/>
          </p:cNvSpPr>
          <p:nvPr>
            <p:ph type="sldNum" sz="quarter" idx="12"/>
          </p:nvPr>
        </p:nvSpPr>
        <p:spPr>
          <a:ln/>
        </p:spPr>
        <p:txBody>
          <a:bodyPr/>
          <a:lstStyle>
            <a:lvl1pPr>
              <a:defRPr/>
            </a:lvl1pPr>
          </a:lstStyle>
          <a:p>
            <a:pPr>
              <a:defRPr/>
            </a:pPr>
            <a:fld id="{47E1D04A-D3A7-492A-8829-598D97943EA7}" type="slidenum">
              <a:rPr lang="zh-CN" altLang="en-US"/>
              <a:pPr>
                <a:defRPr/>
              </a:pPr>
              <a:t>‹#›</a:t>
            </a:fld>
            <a:endParaRPr lang="zh-CN" altLang="en-US"/>
          </a:p>
        </p:txBody>
      </p:sp>
    </p:spTree>
    <p:extLst>
      <p:ext uri="{BB962C8B-B14F-4D97-AF65-F5344CB8AC3E}">
        <p14:creationId xmlns:p14="http://schemas.microsoft.com/office/powerpoint/2010/main" val="3959493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AB7519E3-31EA-4586-9641-2B624907BF35}" type="datetime1">
              <a:rPr lang="zh-CN" altLang="en-US"/>
              <a:pPr>
                <a:defRPr/>
              </a:pPr>
              <a:t>2014/1/9</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C1E419F-7CA5-4B88-AAFA-94803841D78A}"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37249543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4B93B6F-40C9-40BB-BAA8-71B9A0ED0FF2}" type="datetime1">
              <a:rPr lang="zh-CN" altLang="en-US"/>
              <a:pPr>
                <a:defRPr/>
              </a:pPr>
              <a:t>2014/1/9</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5098310-1A84-4FD0-A16E-6940DA5A72CD}"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97079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2B6D85A7-5F22-4761-B4EF-B8E7DA610060}" type="datetime1">
              <a:rPr lang="zh-CN" altLang="en-US"/>
              <a:pPr>
                <a:defRPr/>
              </a:pPr>
              <a:t>2014/1/9</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330D679-6339-4E68-B0DD-4FA2CC192C45}"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27329709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pPr>
              <a:defRPr/>
            </a:pPr>
            <a:fld id="{0988E759-8317-4CB6-A418-C7525668772F}" type="datetime1">
              <a:rPr lang="zh-CN" altLang="en-US"/>
              <a:pPr>
                <a:defRPr/>
              </a:pPr>
              <a:t>2014/1/9</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pPr>
              <a:defRPr/>
            </a:pPr>
            <a:endParaRPr lang="zh-CN" altLang="en-US"/>
          </a:p>
        </p:txBody>
      </p:sp>
      <p:sp>
        <p:nvSpPr>
          <p:cNvPr id="7" name="灯片编号占位符 6"/>
          <p:cNvSpPr>
            <a:spLocks noGrp="1"/>
          </p:cNvSpPr>
          <p:nvPr>
            <p:ph type="sldNum" sz="quarter" idx="12"/>
          </p:nvPr>
        </p:nvSpPr>
        <p:spPr/>
        <p:txBody>
          <a:bodyPr/>
          <a:lstStyle>
            <a:lvl1pPr>
              <a:defRPr/>
            </a:lvl1pPr>
          </a:lstStyle>
          <a:p>
            <a:pPr>
              <a:defRPr/>
            </a:pPr>
            <a:fld id="{E69742C8-3CF1-4AEC-9BB2-62688F70FB01}"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19540381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pPr>
              <a:defRPr/>
            </a:pPr>
            <a:fld id="{17E23B45-457E-44B1-BD23-991A81FA099D}" type="datetime1">
              <a:rPr lang="zh-CN" altLang="en-US"/>
              <a:pPr>
                <a:defRPr/>
              </a:pPr>
              <a:t>2014/1/9</a:t>
            </a:fld>
            <a:endParaRPr lang="zh-CN" altLang="en-US" sz="1800">
              <a:solidFill>
                <a:schemeClr val="tx1"/>
              </a:solidFill>
            </a:endParaRPr>
          </a:p>
        </p:txBody>
      </p:sp>
      <p:sp>
        <p:nvSpPr>
          <p:cNvPr id="8" name="页脚占位符 7"/>
          <p:cNvSpPr>
            <a:spLocks noGrp="1"/>
          </p:cNvSpPr>
          <p:nvPr>
            <p:ph type="ftr" sz="quarter" idx="11"/>
          </p:nvPr>
        </p:nvSpPr>
        <p:spPr/>
        <p:txBody>
          <a:bodyPr/>
          <a:lstStyle>
            <a:lvl1pPr>
              <a:defRPr/>
            </a:lvl1pPr>
          </a:lstStyle>
          <a:p>
            <a:pPr>
              <a:defRPr/>
            </a:pPr>
            <a:endParaRPr lang="zh-CN" altLang="en-US"/>
          </a:p>
        </p:txBody>
      </p:sp>
      <p:sp>
        <p:nvSpPr>
          <p:cNvPr id="9" name="灯片编号占位符 8"/>
          <p:cNvSpPr>
            <a:spLocks noGrp="1"/>
          </p:cNvSpPr>
          <p:nvPr>
            <p:ph type="sldNum" sz="quarter" idx="12"/>
          </p:nvPr>
        </p:nvSpPr>
        <p:spPr/>
        <p:txBody>
          <a:bodyPr/>
          <a:lstStyle>
            <a:lvl1pPr>
              <a:defRPr/>
            </a:lvl1pPr>
          </a:lstStyle>
          <a:p>
            <a:pPr>
              <a:defRPr/>
            </a:pPr>
            <a:fld id="{C3F58DAB-EBA6-4EA2-A115-D3D8DFAFB3F7}"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522637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pPr>
              <a:defRPr/>
            </a:pPr>
            <a:fld id="{972308E3-B750-4A8C-95A4-EBB70D5110C8}" type="datetime1">
              <a:rPr lang="zh-CN" altLang="en-US"/>
              <a:pPr>
                <a:defRPr/>
              </a:pPr>
              <a:t>2014/1/9</a:t>
            </a:fld>
            <a:endParaRPr lang="zh-CN" altLang="en-US" sz="1800">
              <a:solidFill>
                <a:schemeClr val="tx1"/>
              </a:solidFill>
            </a:endParaRPr>
          </a:p>
        </p:txBody>
      </p:sp>
      <p:sp>
        <p:nvSpPr>
          <p:cNvPr id="4" name="页脚占位符 3"/>
          <p:cNvSpPr>
            <a:spLocks noGrp="1"/>
          </p:cNvSpPr>
          <p:nvPr>
            <p:ph type="ftr" sz="quarter" idx="11"/>
          </p:nvPr>
        </p:nvSpPr>
        <p:spPr/>
        <p:txBody>
          <a:bodyPr/>
          <a:lstStyle>
            <a:lvl1pPr>
              <a:defRPr/>
            </a:lvl1pPr>
          </a:lstStyle>
          <a:p>
            <a:pPr>
              <a:defRPr/>
            </a:pPr>
            <a:endParaRPr lang="zh-CN" altLang="en-US"/>
          </a:p>
        </p:txBody>
      </p:sp>
      <p:sp>
        <p:nvSpPr>
          <p:cNvPr id="5" name="灯片编号占位符 4"/>
          <p:cNvSpPr>
            <a:spLocks noGrp="1"/>
          </p:cNvSpPr>
          <p:nvPr>
            <p:ph type="sldNum" sz="quarter" idx="12"/>
          </p:nvPr>
        </p:nvSpPr>
        <p:spPr/>
        <p:txBody>
          <a:bodyPr/>
          <a:lstStyle>
            <a:lvl1pPr>
              <a:defRPr/>
            </a:lvl1pPr>
          </a:lstStyle>
          <a:p>
            <a:pPr>
              <a:defRPr/>
            </a:pPr>
            <a:fld id="{419B6DCB-1449-44DE-8FF2-302B094AEDFF}"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27024300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pPr>
              <a:defRPr/>
            </a:pPr>
            <a:fld id="{06B7E96D-1CDF-4AA3-B233-7080FD929B72}" type="datetime1">
              <a:rPr lang="zh-CN" altLang="en-US"/>
              <a:pPr>
                <a:defRPr/>
              </a:pPr>
              <a:t>2014/1/9</a:t>
            </a:fld>
            <a:endParaRPr lang="zh-CN" altLang="en-US" sz="1800">
              <a:solidFill>
                <a:schemeClr val="tx1"/>
              </a:solidFill>
            </a:endParaRPr>
          </a:p>
        </p:txBody>
      </p:sp>
      <p:sp>
        <p:nvSpPr>
          <p:cNvPr id="3" name="页脚占位符 2"/>
          <p:cNvSpPr>
            <a:spLocks noGrp="1"/>
          </p:cNvSpPr>
          <p:nvPr>
            <p:ph type="ftr" sz="quarter" idx="11"/>
          </p:nvPr>
        </p:nvSpPr>
        <p:spPr/>
        <p:txBody>
          <a:bodyPr/>
          <a:lstStyle>
            <a:lvl1pPr>
              <a:defRPr/>
            </a:lvl1pPr>
          </a:lstStyle>
          <a:p>
            <a:pPr>
              <a:defRPr/>
            </a:pPr>
            <a:endParaRPr lang="zh-CN" altLang="en-US"/>
          </a:p>
        </p:txBody>
      </p:sp>
      <p:sp>
        <p:nvSpPr>
          <p:cNvPr id="4" name="灯片编号占位符 3"/>
          <p:cNvSpPr>
            <a:spLocks noGrp="1"/>
          </p:cNvSpPr>
          <p:nvPr>
            <p:ph type="sldNum" sz="quarter" idx="12"/>
          </p:nvPr>
        </p:nvSpPr>
        <p:spPr/>
        <p:txBody>
          <a:bodyPr/>
          <a:lstStyle>
            <a:lvl1pPr>
              <a:defRPr/>
            </a:lvl1pPr>
          </a:lstStyle>
          <a:p>
            <a:pPr>
              <a:defRPr/>
            </a:pPr>
            <a:fld id="{66139338-9566-4919-8E76-9F8967E69B1C}"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5638206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pPr>
              <a:defRPr/>
            </a:pPr>
            <a:fld id="{68D05E82-2542-4204-82BC-ED7CFE258DF1}" type="datetime1">
              <a:rPr lang="zh-CN" altLang="en-US"/>
              <a:pPr>
                <a:defRPr/>
              </a:pPr>
              <a:t>2014/1/9</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pPr>
              <a:defRPr/>
            </a:pPr>
            <a:endParaRPr lang="zh-CN" altLang="en-US"/>
          </a:p>
        </p:txBody>
      </p:sp>
      <p:sp>
        <p:nvSpPr>
          <p:cNvPr id="7" name="灯片编号占位符 6"/>
          <p:cNvSpPr>
            <a:spLocks noGrp="1"/>
          </p:cNvSpPr>
          <p:nvPr>
            <p:ph type="sldNum" sz="quarter" idx="12"/>
          </p:nvPr>
        </p:nvSpPr>
        <p:spPr/>
        <p:txBody>
          <a:bodyPr/>
          <a:lstStyle>
            <a:lvl1pPr>
              <a:defRPr/>
            </a:lvl1pPr>
          </a:lstStyle>
          <a:p>
            <a:pPr>
              <a:defRPr/>
            </a:pPr>
            <a:fld id="{0CBECC3D-7EA4-478A-9EFE-970618363100}"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17886941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pPr>
              <a:defRPr/>
            </a:pPr>
            <a:fld id="{E27F009C-39EE-4524-9092-82C3067D2028}" type="datetime1">
              <a:rPr lang="zh-CN" altLang="en-US"/>
              <a:pPr>
                <a:defRPr/>
              </a:pPr>
              <a:t>2014/1/9</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pPr>
              <a:defRPr/>
            </a:pPr>
            <a:endParaRPr lang="zh-CN" altLang="en-US"/>
          </a:p>
        </p:txBody>
      </p:sp>
      <p:sp>
        <p:nvSpPr>
          <p:cNvPr id="7" name="灯片编号占位符 6"/>
          <p:cNvSpPr>
            <a:spLocks noGrp="1"/>
          </p:cNvSpPr>
          <p:nvPr>
            <p:ph type="sldNum" sz="quarter" idx="12"/>
          </p:nvPr>
        </p:nvSpPr>
        <p:spPr/>
        <p:txBody>
          <a:bodyPr/>
          <a:lstStyle>
            <a:lvl1pPr>
              <a:defRPr/>
            </a:lvl1pPr>
          </a:lstStyle>
          <a:p>
            <a:pPr>
              <a:defRPr/>
            </a:pPr>
            <a:fld id="{0FC34C18-B5D9-42DF-A0B6-F4E520603F55}"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40088862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E68336FA-62E7-4016-9085-9A6D8530ACB6}" type="datetime1">
              <a:rPr lang="zh-CN" altLang="en-US"/>
              <a:pPr>
                <a:defRPr/>
              </a:pPr>
              <a:t>2014/1/9</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3393A46-6A2B-4196-BC7F-12CACB78F714}"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3449089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F988C1BE-E273-482E-99FE-1AB02C9E90DA}" type="datetime1">
              <a:rPr lang="zh-CN" altLang="en-US"/>
              <a:pPr>
                <a:defRPr/>
              </a:pPr>
              <a:t>2014/1/9</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BAE1F96-39D7-4D0F-B782-FF5743BD1B78}"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169384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Arial" pitchFamily="34" charset="0"/>
              </a:defRPr>
            </a:lvl1pPr>
          </a:lstStyle>
          <a:p>
            <a:pPr>
              <a:defRPr/>
            </a:pPr>
            <a:endParaRPr lang="zh-CN"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Arial" pitchFamily="34" charset="0"/>
              </a:defRPr>
            </a:lvl1pPr>
          </a:lstStyle>
          <a:p>
            <a:pPr>
              <a:defRPr/>
            </a:pPr>
            <a:endParaRPr lang="zh-CN"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atin typeface="Arial" pitchFamily="34" charset="0"/>
              </a:defRPr>
            </a:lvl1pPr>
          </a:lstStyle>
          <a:p>
            <a:pPr>
              <a:defRPr/>
            </a:pPr>
            <a:fld id="{7F5616BF-3B5B-4AE2-BA41-5A7B0E62D0EE}"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200" algn="ctr" rtl="0" eaLnBrk="0" fontAlgn="base" hangingPunct="0">
        <a:spcBef>
          <a:spcPct val="0"/>
        </a:spcBef>
        <a:spcAft>
          <a:spcPct val="0"/>
        </a:spcAft>
        <a:defRPr sz="4400">
          <a:solidFill>
            <a:schemeClr val="tx2"/>
          </a:solidFill>
          <a:latin typeface="Arial" pitchFamily="34" charset="0"/>
          <a:ea typeface="宋体" pitchFamily="2" charset="-122"/>
        </a:defRPr>
      </a:lvl6pPr>
      <a:lvl7pPr marL="914400" algn="ctr" rtl="0" eaLnBrk="0" fontAlgn="base" hangingPunct="0">
        <a:spcBef>
          <a:spcPct val="0"/>
        </a:spcBef>
        <a:spcAft>
          <a:spcPct val="0"/>
        </a:spcAft>
        <a:defRPr sz="4400">
          <a:solidFill>
            <a:schemeClr val="tx2"/>
          </a:solidFill>
          <a:latin typeface="Arial" pitchFamily="34" charset="0"/>
          <a:ea typeface="宋体" pitchFamily="2" charset="-122"/>
        </a:defRPr>
      </a:lvl7pPr>
      <a:lvl8pPr marL="1371600" algn="ctr" rtl="0" eaLnBrk="0" fontAlgn="base" hangingPunct="0">
        <a:spcBef>
          <a:spcPct val="0"/>
        </a:spcBef>
        <a:spcAft>
          <a:spcPct val="0"/>
        </a:spcAft>
        <a:defRPr sz="4400">
          <a:solidFill>
            <a:schemeClr val="tx2"/>
          </a:solidFill>
          <a:latin typeface="Arial" pitchFamily="34" charset="0"/>
          <a:ea typeface="宋体" pitchFamily="2" charset="-122"/>
        </a:defRPr>
      </a:lvl8pPr>
      <a:lvl9pPr marL="1828800" algn="ctr" rtl="0" eaLnBrk="0" fontAlgn="base" hangingPunct="0">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标题占位符 1"/>
          <p:cNvSpPr>
            <a:spLocks noGrp="1" noChangeArrowheads="1"/>
          </p:cNvSpPr>
          <p:nvPr>
            <p:ph type="title" idx="4294967295"/>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Calibri" pitchFamily="34" charset="0"/>
              </a:rPr>
              <a:t>单击此处编辑母版标题样式</a:t>
            </a:r>
          </a:p>
        </p:txBody>
      </p:sp>
      <p:sp>
        <p:nvSpPr>
          <p:cNvPr id="2051" name="文本占位符 2"/>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Calibri" pitchFamily="34" charset="0"/>
              </a:rPr>
              <a:t>单击此处编辑母版文本样式</a:t>
            </a:r>
          </a:p>
          <a:p>
            <a:pPr lvl="1"/>
            <a:r>
              <a:rPr lang="zh-CN" smtClean="0">
                <a:sym typeface="Calibri" pitchFamily="34" charset="0"/>
              </a:rPr>
              <a:t>第二级</a:t>
            </a:r>
          </a:p>
          <a:p>
            <a:pPr lvl="2"/>
            <a:r>
              <a:rPr lang="zh-CN" smtClean="0">
                <a:sym typeface="Calibri" pitchFamily="34" charset="0"/>
              </a:rPr>
              <a:t>第三级</a:t>
            </a:r>
          </a:p>
          <a:p>
            <a:pPr lvl="3"/>
            <a:r>
              <a:rPr lang="zh-CN" smtClean="0">
                <a:sym typeface="Calibri" pitchFamily="34" charset="0"/>
              </a:rPr>
              <a:t>第四级</a:t>
            </a:r>
          </a:p>
          <a:p>
            <a:pPr lvl="4"/>
            <a:r>
              <a:rPr lang="zh-CN" smtClean="0">
                <a:sym typeface="Calibri" pitchFamily="34" charset="0"/>
              </a:rPr>
              <a:t>第五级</a:t>
            </a:r>
          </a:p>
        </p:txBody>
      </p:sp>
      <p:sp>
        <p:nvSpPr>
          <p:cNvPr id="4100" name="日期占位符 1"/>
          <p:cNvSpPr>
            <a:spLocks noGrp="1" noChangeArrowheads="1"/>
          </p:cNvSpPr>
          <p:nvPr>
            <p:ph type="dt" sz="half" idx="2"/>
          </p:nvPr>
        </p:nvSpPr>
        <p:spPr bwMode="auto">
          <a:xfrm>
            <a:off x="457200" y="6356350"/>
            <a:ext cx="21336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1200">
                <a:solidFill>
                  <a:srgbClr val="898989"/>
                </a:solidFill>
                <a:latin typeface="Arial" pitchFamily="34" charset="0"/>
              </a:defRPr>
            </a:lvl1pPr>
          </a:lstStyle>
          <a:p>
            <a:pPr>
              <a:defRPr/>
            </a:pPr>
            <a:fld id="{19745E03-5ABE-4191-A50E-F0547E3331E5}" type="datetime1">
              <a:rPr lang="zh-CN" altLang="en-US"/>
              <a:pPr>
                <a:defRPr/>
              </a:pPr>
              <a:t>2014/1/9</a:t>
            </a:fld>
            <a:endParaRPr lang="zh-CN" altLang="en-US" sz="1800"/>
          </a:p>
        </p:txBody>
      </p:sp>
      <p:sp>
        <p:nvSpPr>
          <p:cNvPr id="4101" name="页脚占位符 2"/>
          <p:cNvSpPr>
            <a:spLocks noGrp="1" noChangeArrowheads="1"/>
          </p:cNvSpPr>
          <p:nvPr>
            <p:ph type="ftr" sz="quarter" idx="3"/>
          </p:nvPr>
        </p:nvSpPr>
        <p:spPr bwMode="auto">
          <a:xfrm>
            <a:off x="3124200" y="6356350"/>
            <a:ext cx="28956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1200">
                <a:solidFill>
                  <a:srgbClr val="898989"/>
                </a:solidFill>
                <a:latin typeface="Arial" pitchFamily="34" charset="0"/>
              </a:defRPr>
            </a:lvl1pPr>
          </a:lstStyle>
          <a:p>
            <a:pPr>
              <a:defRPr/>
            </a:pPr>
            <a:endParaRPr lang="zh-CN" altLang="en-US"/>
          </a:p>
        </p:txBody>
      </p:sp>
      <p:sp>
        <p:nvSpPr>
          <p:cNvPr id="4102" name="灯片编号占位符 3"/>
          <p:cNvSpPr>
            <a:spLocks noGrp="1" noChangeArrowheads="1"/>
          </p:cNvSpPr>
          <p:nvPr>
            <p:ph type="sldNum" sz="quarter" idx="4"/>
          </p:nvPr>
        </p:nvSpPr>
        <p:spPr bwMode="auto">
          <a:xfrm>
            <a:off x="6553200" y="6356350"/>
            <a:ext cx="21336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a:solidFill>
                  <a:srgbClr val="898989"/>
                </a:solidFill>
                <a:latin typeface="Arial" pitchFamily="34" charset="0"/>
              </a:defRPr>
            </a:lvl1pPr>
          </a:lstStyle>
          <a:p>
            <a:pPr>
              <a:defRPr/>
            </a:pPr>
            <a:fld id="{D8263D46-6C17-40CA-88AA-FE3A46708D29}" type="slidenum">
              <a:rPr lang="zh-CN" altLang="en-US"/>
              <a:pPr>
                <a:defRPr/>
              </a:pPr>
              <a:t>‹#›</a:t>
            </a:fld>
            <a:endParaRPr lang="zh-CN" altLang="en-US" sz="1800"/>
          </a:p>
        </p:txBody>
      </p:sp>
    </p:spTree>
  </p:cSld>
  <p:clrMap bg1="lt1" tx1="dk1" bg2="lt2" tx2="dk2" accent1="accent1" accent2="accent2" accent3="accent3" accent4="accent4" accent5="accent5" accent6="accent6" hlink="hlink" folHlink="folHlink"/>
  <p:sldLayoutIdLst>
    <p:sldLayoutId id="2147484992" r:id="rId1"/>
    <p:sldLayoutId id="2147484993" r:id="rId2"/>
    <p:sldLayoutId id="2147484994" r:id="rId3"/>
    <p:sldLayoutId id="2147484995" r:id="rId4"/>
    <p:sldLayoutId id="2147484996" r:id="rId5"/>
    <p:sldLayoutId id="2147484997" r:id="rId6"/>
    <p:sldLayoutId id="2147484998" r:id="rId7"/>
    <p:sldLayoutId id="2147484999" r:id="rId8"/>
    <p:sldLayoutId id="2147485000" r:id="rId9"/>
    <p:sldLayoutId id="2147485001" r:id="rId10"/>
    <p:sldLayoutId id="2147485002" r:id="rId11"/>
  </p:sldLayoutIdLst>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itchFamily="34" charset="0"/>
        </a:defRPr>
      </a:lvl1pPr>
      <a:lvl2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2pPr>
      <a:lvl3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3pPr>
      <a:lvl4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4pPr>
      <a:lvl5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ea typeface="+mn-ea"/>
          <a:sym typeface="Calibri" pitchFamily="34" charset="0"/>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ea typeface="+mn-ea"/>
          <a:sym typeface="Calibri" pitchFamily="34" charset="0"/>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ea typeface="+mn-ea"/>
          <a:sym typeface="Calibri" pitchFamily="34" charset="0"/>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ea typeface="+mn-ea"/>
          <a:sym typeface="Calibri"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5362" name="标题 1"/>
          <p:cNvSpPr>
            <a:spLocks noChangeArrowheads="1"/>
          </p:cNvSpPr>
          <p:nvPr/>
        </p:nvSpPr>
        <p:spPr bwMode="auto">
          <a:xfrm>
            <a:off x="214313" y="6357938"/>
            <a:ext cx="24130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900" b="1" i="1" dirty="0">
                <a:solidFill>
                  <a:schemeClr val="bg1"/>
                </a:solidFill>
                <a:latin typeface="Calibri" pitchFamily="34" charset="0"/>
                <a:sym typeface="Calibri" pitchFamily="34" charset="0"/>
              </a:rPr>
              <a:t>Copyright </a:t>
            </a:r>
            <a:r>
              <a:rPr lang="en-US" altLang="zh-CN" sz="900" b="1" i="1" dirty="0">
                <a:solidFill>
                  <a:schemeClr val="bg1"/>
                </a:solidFill>
                <a:sym typeface="Calibri" pitchFamily="34" charset="0"/>
              </a:rPr>
              <a:t>©</a:t>
            </a:r>
            <a:r>
              <a:rPr lang="en-US" altLang="zh-CN" sz="900" b="1" i="1" dirty="0">
                <a:solidFill>
                  <a:schemeClr val="bg1"/>
                </a:solidFill>
                <a:latin typeface="Calibri" pitchFamily="34" charset="0"/>
                <a:sym typeface="Calibri" pitchFamily="34" charset="0"/>
              </a:rPr>
              <a:t> 2001-201</a:t>
            </a:r>
            <a:r>
              <a:rPr lang="zh-CN" altLang="en-US" sz="900" b="1" i="1" dirty="0">
                <a:solidFill>
                  <a:schemeClr val="bg1"/>
                </a:solidFill>
                <a:latin typeface="Calibri" pitchFamily="34" charset="0"/>
                <a:sym typeface="Calibri" pitchFamily="34" charset="0"/>
              </a:rPr>
              <a:t>3</a:t>
            </a:r>
            <a:r>
              <a:rPr lang="en-US" altLang="zh-CN" sz="900" b="1" i="1" dirty="0">
                <a:solidFill>
                  <a:schemeClr val="bg1"/>
                </a:solidFill>
                <a:latin typeface="Calibri" pitchFamily="34" charset="0"/>
                <a:sym typeface="Calibri" pitchFamily="34" charset="0"/>
              </a:rPr>
              <a:t> Anviz Global Inc. USA</a:t>
            </a:r>
            <a:endParaRPr lang="zh-CN" altLang="en-US" sz="1800" dirty="0"/>
          </a:p>
        </p:txBody>
      </p:sp>
      <p:sp>
        <p:nvSpPr>
          <p:cNvPr id="10" name="TextBox 3"/>
          <p:cNvSpPr>
            <a:spLocks noChangeArrowheads="1"/>
          </p:cNvSpPr>
          <p:nvPr/>
        </p:nvSpPr>
        <p:spPr bwMode="auto">
          <a:xfrm>
            <a:off x="2123728" y="5111997"/>
            <a:ext cx="3240360" cy="338554"/>
          </a:xfrm>
          <a:prstGeom prst="rect">
            <a:avLst/>
          </a:prstGeom>
          <a:noFill/>
          <a:ln w="9525">
            <a:noFill/>
            <a:miter lim="800000"/>
            <a:headEnd/>
            <a:tailEnd/>
          </a:ln>
        </p:spPr>
        <p:txBody>
          <a:bodyPr wrap="square">
            <a:spAutoFit/>
          </a:bodyPr>
          <a:lstStyle/>
          <a:p>
            <a:r>
              <a:rPr lang="zh-CN" altLang="en-US" sz="1600" b="1" dirty="0">
                <a:solidFill>
                  <a:schemeClr val="bg1"/>
                </a:solidFill>
                <a:latin typeface="Arial" pitchFamily="34" charset="0"/>
                <a:cs typeface="Arial" pitchFamily="34" charset="0"/>
                <a:sym typeface="Comic Sans MS" pitchFamily="66" charset="0"/>
              </a:rPr>
              <a:t>Anviz Online Training Lesson </a:t>
            </a:r>
            <a:r>
              <a:rPr lang="en-US" altLang="zh-CN" sz="1600" b="1" dirty="0" smtClean="0">
                <a:solidFill>
                  <a:schemeClr val="bg1"/>
                </a:solidFill>
                <a:latin typeface="Arial" pitchFamily="34" charset="0"/>
                <a:cs typeface="Arial" pitchFamily="34" charset="0"/>
                <a:sym typeface="Comic Sans MS" pitchFamily="66" charset="0"/>
              </a:rPr>
              <a:t>8</a:t>
            </a:r>
            <a:endParaRPr lang="zh-CN" altLang="en-US" sz="2800" b="1" dirty="0">
              <a:solidFill>
                <a:schemeClr val="bg1"/>
              </a:solidFill>
              <a:latin typeface="Segoe UI" pitchFamily="34" charset="0"/>
              <a:ea typeface="宋体" charset="-122"/>
              <a:sym typeface="Comic Sans MS" pitchFamily="66" charset="0"/>
            </a:endParaRPr>
          </a:p>
        </p:txBody>
      </p:sp>
      <p:sp>
        <p:nvSpPr>
          <p:cNvPr id="11" name="Line 7"/>
          <p:cNvSpPr>
            <a:spLocks noChangeShapeType="1"/>
          </p:cNvSpPr>
          <p:nvPr/>
        </p:nvSpPr>
        <p:spPr bwMode="auto">
          <a:xfrm>
            <a:off x="2195537" y="5688061"/>
            <a:ext cx="4824735" cy="0"/>
          </a:xfrm>
          <a:prstGeom prst="line">
            <a:avLst/>
          </a:prstGeom>
          <a:noFill/>
          <a:ln w="9525">
            <a:solidFill>
              <a:schemeClr val="bg1"/>
            </a:solidFill>
            <a:round/>
            <a:headEnd/>
            <a:tailEnd/>
          </a:ln>
        </p:spPr>
        <p:txBody>
          <a:bodyPr/>
          <a:lstStyle/>
          <a:p>
            <a:endParaRPr lang="zh-CN" altLang="en-US"/>
          </a:p>
        </p:txBody>
      </p:sp>
      <p:sp>
        <p:nvSpPr>
          <p:cNvPr id="12" name="矩形 11"/>
          <p:cNvSpPr/>
          <p:nvPr/>
        </p:nvSpPr>
        <p:spPr>
          <a:xfrm>
            <a:off x="1875596" y="5832077"/>
            <a:ext cx="5072668" cy="276999"/>
          </a:xfrm>
          <a:prstGeom prst="rect">
            <a:avLst/>
          </a:prstGeom>
        </p:spPr>
        <p:txBody>
          <a:bodyPr wrap="square">
            <a:spAutoFit/>
          </a:bodyPr>
          <a:lstStyle/>
          <a:p>
            <a:r>
              <a:rPr lang="zh-CN" altLang="en-US" sz="1200" dirty="0" smtClean="0">
                <a:solidFill>
                  <a:schemeClr val="bg1"/>
                </a:solidFill>
                <a:latin typeface="Arial" pitchFamily="34" charset="0"/>
                <a:cs typeface="Arial" pitchFamily="34" charset="0"/>
                <a:sym typeface="Comic Sans MS" pitchFamily="66" charset="0"/>
              </a:rPr>
              <a:t>      Anviz </a:t>
            </a:r>
            <a:r>
              <a:rPr lang="en-US" altLang="zh-CN" sz="1200" dirty="0" smtClean="0">
                <a:solidFill>
                  <a:schemeClr val="bg1"/>
                </a:solidFill>
                <a:latin typeface="Arial" pitchFamily="34" charset="0"/>
                <a:cs typeface="Arial" pitchFamily="34" charset="0"/>
                <a:sym typeface="Comic Sans MS" pitchFamily="66" charset="0"/>
              </a:rPr>
              <a:t>International</a:t>
            </a:r>
            <a:r>
              <a:rPr lang="zh-CN" altLang="en-US" sz="1200" dirty="0" smtClean="0">
                <a:solidFill>
                  <a:schemeClr val="bg1"/>
                </a:solidFill>
                <a:latin typeface="Arial" pitchFamily="34" charset="0"/>
                <a:cs typeface="Arial" pitchFamily="34" charset="0"/>
                <a:sym typeface="Comic Sans MS" pitchFamily="66" charset="0"/>
              </a:rPr>
              <a:t> Technical Support Team</a:t>
            </a:r>
            <a:endParaRPr lang="zh-CN" altLang="en-US" sz="1200" dirty="0">
              <a:solidFill>
                <a:schemeClr val="bg1"/>
              </a:solidFill>
              <a:latin typeface="Arial" pitchFamily="34" charset="0"/>
              <a:cs typeface="Arial" pitchFamily="34" charset="0"/>
            </a:endParaRPr>
          </a:p>
        </p:txBody>
      </p:sp>
      <p:sp>
        <p:nvSpPr>
          <p:cNvPr id="13" name="TextBox 3"/>
          <p:cNvSpPr>
            <a:spLocks noChangeArrowheads="1"/>
          </p:cNvSpPr>
          <p:nvPr/>
        </p:nvSpPr>
        <p:spPr bwMode="auto">
          <a:xfrm>
            <a:off x="5436096" y="4870901"/>
            <a:ext cx="1944216" cy="646331"/>
          </a:xfrm>
          <a:prstGeom prst="rect">
            <a:avLst/>
          </a:prstGeom>
          <a:noFill/>
          <a:ln w="9525">
            <a:noFill/>
            <a:miter lim="800000"/>
            <a:headEnd/>
            <a:tailEnd/>
          </a:ln>
        </p:spPr>
        <p:txBody>
          <a:bodyPr wrap="square">
            <a:spAutoFit/>
          </a:bodyPr>
          <a:lstStyle/>
          <a:p>
            <a:r>
              <a:rPr lang="en-US" altLang="zh-CN" sz="3600" b="1" dirty="0" smtClean="0">
                <a:solidFill>
                  <a:schemeClr val="bg1"/>
                </a:solidFill>
                <a:latin typeface="Segoe UI" pitchFamily="34" charset="0"/>
                <a:ea typeface="宋体" charset="-122"/>
                <a:sym typeface="Comic Sans MS" pitchFamily="66" charset="0"/>
              </a:rPr>
              <a:t>SAC844</a:t>
            </a:r>
            <a:endParaRPr lang="zh-CN" altLang="en-US" sz="3600" b="1" dirty="0">
              <a:solidFill>
                <a:schemeClr val="bg1"/>
              </a:solidFill>
              <a:latin typeface="Segoe UI" pitchFamily="34" charset="0"/>
              <a:ea typeface="宋体" charset="-122"/>
              <a:sym typeface="Comic Sans MS" pitchFamily="66" charset="0"/>
            </a:endParaRPr>
          </a:p>
        </p:txBody>
      </p:sp>
      <p:pic>
        <p:nvPicPr>
          <p:cNvPr id="14" name="内容占位符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08" y="4365104"/>
            <a:ext cx="2051720" cy="180427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2"/>
          <p:cNvSpPr txBox="1">
            <a:spLocks/>
          </p:cNvSpPr>
          <p:nvPr/>
        </p:nvSpPr>
        <p:spPr bwMode="auto">
          <a:xfrm>
            <a:off x="-36512" y="980728"/>
            <a:ext cx="9180512" cy="5616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marL="0" indent="0">
              <a:buFontTx/>
              <a:buNone/>
            </a:pPr>
            <a:endParaRPr lang="en-US" altLang="zh-CN" sz="1800" kern="0" dirty="0" smtClean="0">
              <a:solidFill>
                <a:srgbClr val="00B0F0"/>
              </a:solidFill>
            </a:endParaRPr>
          </a:p>
          <a:p>
            <a:pPr marL="0" indent="0">
              <a:buFontTx/>
              <a:buNone/>
            </a:pPr>
            <a:endParaRPr lang="en-US" altLang="zh-CN" sz="1800" kern="0" dirty="0" smtClean="0">
              <a:solidFill>
                <a:srgbClr val="00B0F0"/>
              </a:solidFill>
            </a:endParaRPr>
          </a:p>
          <a:p>
            <a:pPr marL="0" indent="0">
              <a:buFontTx/>
              <a:buNone/>
            </a:pPr>
            <a:endParaRPr lang="en-US" altLang="zh-CN" sz="1800" kern="0" dirty="0" smtClean="0">
              <a:solidFill>
                <a:srgbClr val="00B0F0"/>
              </a:solidFill>
            </a:endParaRPr>
          </a:p>
          <a:p>
            <a:pPr marL="0" indent="0">
              <a:buFontTx/>
              <a:buNone/>
            </a:pPr>
            <a:r>
              <a:rPr lang="en-US" altLang="zh-CN" sz="1800" kern="0" dirty="0" smtClean="0">
                <a:solidFill>
                  <a:srgbClr val="00B0F0"/>
                </a:solidFill>
              </a:rPr>
              <a:t>- Anviz </a:t>
            </a:r>
            <a:r>
              <a:rPr lang="en-US" altLang="zh-CN" sz="1800" kern="0" dirty="0" smtClean="0">
                <a:solidFill>
                  <a:srgbClr val="00B0F0"/>
                </a:solidFill>
              </a:rPr>
              <a:t>AIM SAC System is specially designed for SMEs to provide the Professional Access Control Solutions, which including SAC software, SAC 844 and T5 Reader.</a:t>
            </a:r>
          </a:p>
          <a:p>
            <a:pPr marL="0" indent="0">
              <a:buFontTx/>
              <a:buNone/>
            </a:pPr>
            <a:endParaRPr lang="en-US" altLang="zh-CN" sz="2400" kern="0" dirty="0" smtClean="0">
              <a:solidFill>
                <a:srgbClr val="00B0F0"/>
              </a:solidFill>
            </a:endParaRPr>
          </a:p>
          <a:p>
            <a:pPr marL="0" indent="0">
              <a:buFontTx/>
              <a:buNone/>
            </a:pPr>
            <a:endParaRPr lang="en-US" altLang="zh-CN" sz="1800" kern="0" dirty="0" smtClean="0">
              <a:solidFill>
                <a:srgbClr val="00B0F0"/>
              </a:solidFill>
            </a:endParaRPr>
          </a:p>
          <a:p>
            <a:pPr marL="0" indent="0">
              <a:buFontTx/>
              <a:buNone/>
            </a:pPr>
            <a:r>
              <a:rPr lang="en-US" altLang="zh-CN" sz="1800" kern="0" dirty="0" smtClean="0">
                <a:solidFill>
                  <a:srgbClr val="00B0F0"/>
                </a:solidFill>
              </a:rPr>
              <a:t>- SAC: Standard </a:t>
            </a:r>
            <a:r>
              <a:rPr lang="en-US" altLang="zh-CN" sz="1800" kern="0" dirty="0" smtClean="0">
                <a:solidFill>
                  <a:srgbClr val="00B0F0"/>
                </a:solidFill>
              </a:rPr>
              <a:t>Access </a:t>
            </a:r>
            <a:r>
              <a:rPr lang="en-US" altLang="zh-CN" sz="1800" kern="0" dirty="0" smtClean="0">
                <a:solidFill>
                  <a:srgbClr val="00B0F0"/>
                </a:solidFill>
              </a:rPr>
              <a:t>Control.</a:t>
            </a:r>
            <a:endParaRPr lang="en-US" altLang="zh-CN" sz="1800" kern="0" dirty="0" smtClean="0">
              <a:solidFill>
                <a:srgbClr val="00B0F0"/>
              </a:solidFill>
            </a:endParaRPr>
          </a:p>
          <a:p>
            <a:pPr marL="0" indent="0">
              <a:buFontTx/>
              <a:buNone/>
            </a:pPr>
            <a:r>
              <a:rPr lang="en-US" altLang="zh-CN" sz="1800" kern="0" dirty="0" smtClean="0">
                <a:solidFill>
                  <a:srgbClr val="00B0F0"/>
                </a:solidFill>
              </a:rPr>
              <a:t>- 8 </a:t>
            </a:r>
            <a:r>
              <a:rPr lang="en-US" altLang="zh-CN" sz="1800" kern="0" dirty="0" smtClean="0">
                <a:solidFill>
                  <a:srgbClr val="00B0F0"/>
                </a:solidFill>
              </a:rPr>
              <a:t>:8</a:t>
            </a:r>
            <a:r>
              <a:rPr lang="zh-CN" altLang="en-US" sz="1800" kern="0" dirty="0" smtClean="0">
                <a:solidFill>
                  <a:srgbClr val="00B0F0"/>
                </a:solidFill>
              </a:rPr>
              <a:t> </a:t>
            </a:r>
            <a:r>
              <a:rPr lang="en-US" altLang="zh-CN" sz="1800" kern="0" dirty="0" smtClean="0">
                <a:solidFill>
                  <a:srgbClr val="00B0F0"/>
                </a:solidFill>
              </a:rPr>
              <a:t>Input ports 4 :4</a:t>
            </a:r>
            <a:r>
              <a:rPr lang="zh-CN" altLang="en-US" sz="1800" kern="0" dirty="0" smtClean="0">
                <a:solidFill>
                  <a:srgbClr val="00B0F0"/>
                </a:solidFill>
              </a:rPr>
              <a:t> </a:t>
            </a:r>
            <a:r>
              <a:rPr lang="en-US" altLang="zh-CN" sz="1800" kern="0" dirty="0" smtClean="0">
                <a:solidFill>
                  <a:srgbClr val="00B0F0"/>
                </a:solidFill>
              </a:rPr>
              <a:t>Relay out 4 :Support 4 </a:t>
            </a:r>
            <a:r>
              <a:rPr lang="en-US" altLang="zh-CN" sz="1800" kern="0" dirty="0" smtClean="0">
                <a:solidFill>
                  <a:srgbClr val="00B0F0"/>
                </a:solidFill>
              </a:rPr>
              <a:t>W</a:t>
            </a:r>
            <a:r>
              <a:rPr lang="en-US" altLang="zh-CN" sz="1800" kern="0" dirty="0" smtClean="0">
                <a:solidFill>
                  <a:srgbClr val="00B0F0"/>
                </a:solidFill>
              </a:rPr>
              <a:t>iegand26 </a:t>
            </a:r>
            <a:r>
              <a:rPr lang="en-US" altLang="zh-CN" sz="1800" kern="0" dirty="0" smtClean="0">
                <a:solidFill>
                  <a:srgbClr val="00B0F0"/>
                </a:solidFill>
              </a:rPr>
              <a:t>readers </a:t>
            </a:r>
            <a:r>
              <a:rPr lang="en-US" altLang="zh-CN" sz="1800" kern="0" dirty="0" smtClean="0">
                <a:solidFill>
                  <a:srgbClr val="00B0F0"/>
                </a:solidFill>
              </a:rPr>
              <a:t>at the same time.</a:t>
            </a:r>
            <a:endParaRPr lang="en-US" altLang="zh-CN" sz="1800" kern="0" dirty="0" smtClean="0">
              <a:solidFill>
                <a:srgbClr val="00B0F0"/>
              </a:solidFill>
            </a:endParaRPr>
          </a:p>
          <a:p>
            <a:pPr marL="0" indent="0">
              <a:buFontTx/>
              <a:buNone/>
            </a:pPr>
            <a:endParaRPr lang="en-US" altLang="zh-CN" sz="1800" kern="0" dirty="0">
              <a:solidFill>
                <a:srgbClr val="00B0F0"/>
              </a:solidFill>
            </a:endParaRPr>
          </a:p>
          <a:p>
            <a:pPr marL="0" indent="0">
              <a:buFontTx/>
              <a:buNone/>
            </a:pPr>
            <a:endParaRPr lang="en-US" altLang="zh-CN" sz="1800" kern="0" dirty="0" smtClean="0">
              <a:solidFill>
                <a:srgbClr val="00B0F0"/>
              </a:solidFill>
            </a:endParaRPr>
          </a:p>
          <a:p>
            <a:pPr marL="0" indent="0">
              <a:buFontTx/>
              <a:buNone/>
            </a:pPr>
            <a:r>
              <a:rPr lang="en-US" altLang="zh-CN" sz="1800" kern="0" dirty="0">
                <a:solidFill>
                  <a:srgbClr val="00B0F0"/>
                </a:solidFill>
              </a:rPr>
              <a:t> </a:t>
            </a:r>
            <a:r>
              <a:rPr lang="en-US" altLang="zh-CN" sz="1800" kern="0" dirty="0" smtClean="0">
                <a:solidFill>
                  <a:srgbClr val="00B0F0"/>
                </a:solidFill>
              </a:rPr>
              <a:t>1. One </a:t>
            </a:r>
            <a:r>
              <a:rPr lang="en-US" altLang="zh-CN" sz="1800" kern="0" dirty="0" smtClean="0">
                <a:solidFill>
                  <a:srgbClr val="00B0F0"/>
                </a:solidFill>
              </a:rPr>
              <a:t>device to control the 4 doors </a:t>
            </a:r>
            <a:r>
              <a:rPr lang="en-US" altLang="zh-CN" sz="1800" kern="0" dirty="0" smtClean="0">
                <a:solidFill>
                  <a:srgbClr val="00B0F0"/>
                </a:solidFill>
              </a:rPr>
              <a:t>at the same time.</a:t>
            </a:r>
            <a:endParaRPr lang="en-US" altLang="zh-CN" sz="1800" kern="0" dirty="0" smtClean="0">
              <a:solidFill>
                <a:srgbClr val="00B0F0"/>
              </a:solidFill>
            </a:endParaRPr>
          </a:p>
          <a:p>
            <a:pPr marL="0" indent="0">
              <a:buFontTx/>
              <a:buNone/>
            </a:pPr>
            <a:r>
              <a:rPr lang="en-US" altLang="zh-CN" sz="1800" kern="0" dirty="0" smtClean="0">
                <a:solidFill>
                  <a:srgbClr val="00B0F0"/>
                </a:solidFill>
              </a:rPr>
              <a:t> 2</a:t>
            </a:r>
            <a:r>
              <a:rPr lang="en-US" altLang="zh-CN" sz="1800" kern="0" dirty="0" smtClean="0">
                <a:solidFill>
                  <a:srgbClr val="00B0F0"/>
                </a:solidFill>
              </a:rPr>
              <a:t>. Plenty </a:t>
            </a:r>
            <a:r>
              <a:rPr lang="en-US" altLang="zh-CN" sz="1800" kern="0" dirty="0" smtClean="0">
                <a:solidFill>
                  <a:srgbClr val="00B0F0"/>
                </a:solidFill>
              </a:rPr>
              <a:t>of Access functions, support 255 time zones and unlimited self-defined </a:t>
            </a:r>
            <a:r>
              <a:rPr lang="en-US" altLang="zh-CN" sz="1800" kern="0" dirty="0" smtClean="0">
                <a:solidFill>
                  <a:srgbClr val="00B0F0"/>
                </a:solidFill>
              </a:rPr>
              <a:t>group.</a:t>
            </a:r>
            <a:endParaRPr lang="en-US" altLang="zh-CN" sz="1800" kern="0" dirty="0" smtClean="0">
              <a:solidFill>
                <a:srgbClr val="00B0F0"/>
              </a:solidFill>
            </a:endParaRPr>
          </a:p>
          <a:p>
            <a:pPr marL="0" indent="0">
              <a:buFontTx/>
              <a:buNone/>
            </a:pPr>
            <a:r>
              <a:rPr lang="en-US" altLang="zh-CN" sz="1800" kern="0" dirty="0" smtClean="0">
                <a:solidFill>
                  <a:srgbClr val="00B0F0"/>
                </a:solidFill>
              </a:rPr>
              <a:t> 3</a:t>
            </a:r>
            <a:r>
              <a:rPr lang="en-US" altLang="zh-CN" sz="1800" kern="0" dirty="0" smtClean="0">
                <a:solidFill>
                  <a:srgbClr val="00B0F0"/>
                </a:solidFill>
              </a:rPr>
              <a:t>. Much </a:t>
            </a:r>
            <a:r>
              <a:rPr lang="en-US" altLang="zh-CN" sz="1800" kern="0" dirty="0" smtClean="0">
                <a:solidFill>
                  <a:srgbClr val="00B0F0"/>
                </a:solidFill>
              </a:rPr>
              <a:t>more accurate time setting, to </a:t>
            </a:r>
            <a:r>
              <a:rPr lang="en-US" altLang="zh-CN" sz="1800" kern="0" dirty="0" smtClean="0">
                <a:solidFill>
                  <a:srgbClr val="00B0F0"/>
                </a:solidFill>
              </a:rPr>
              <a:t>realize </a:t>
            </a:r>
            <a:r>
              <a:rPr lang="en-US" altLang="zh-CN" sz="1800" kern="0" dirty="0" smtClean="0">
                <a:solidFill>
                  <a:srgbClr val="00B0F0"/>
                </a:solidFill>
              </a:rPr>
              <a:t>the members management </a:t>
            </a:r>
            <a:r>
              <a:rPr lang="en-US" altLang="zh-CN" sz="1800" kern="0" dirty="0" smtClean="0">
                <a:solidFill>
                  <a:srgbClr val="00B0F0"/>
                </a:solidFill>
              </a:rPr>
              <a:t>and</a:t>
            </a:r>
          </a:p>
          <a:p>
            <a:pPr marL="0" indent="0">
              <a:buFontTx/>
              <a:buNone/>
            </a:pPr>
            <a:r>
              <a:rPr lang="en-US" altLang="zh-CN" sz="1800" kern="0" dirty="0">
                <a:solidFill>
                  <a:srgbClr val="00B0F0"/>
                </a:solidFill>
              </a:rPr>
              <a:t> </a:t>
            </a:r>
            <a:r>
              <a:rPr lang="en-US" altLang="zh-CN" sz="1800" kern="0" dirty="0" smtClean="0">
                <a:solidFill>
                  <a:srgbClr val="00B0F0"/>
                </a:solidFill>
              </a:rPr>
              <a:t>    </a:t>
            </a:r>
            <a:r>
              <a:rPr lang="en-US" altLang="zh-CN" sz="1800" kern="0" dirty="0" smtClean="0">
                <a:solidFill>
                  <a:srgbClr val="00B0F0"/>
                </a:solidFill>
              </a:rPr>
              <a:t>temporary </a:t>
            </a:r>
            <a:r>
              <a:rPr lang="en-US" altLang="zh-CN" sz="1800" kern="0" dirty="0" smtClean="0">
                <a:solidFill>
                  <a:srgbClr val="00B0F0"/>
                </a:solidFill>
              </a:rPr>
              <a:t>users Access </a:t>
            </a:r>
            <a:r>
              <a:rPr lang="en-US" altLang="zh-CN" sz="1800" kern="0" dirty="0" smtClean="0">
                <a:solidFill>
                  <a:srgbClr val="00B0F0"/>
                </a:solidFill>
              </a:rPr>
              <a:t>functions.</a:t>
            </a:r>
            <a:endParaRPr lang="en-US" altLang="zh-CN" sz="1800" kern="0" dirty="0" smtClean="0">
              <a:solidFill>
                <a:srgbClr val="00B0F0"/>
              </a:solidFill>
            </a:endParaRPr>
          </a:p>
          <a:p>
            <a:pPr marL="0" indent="0">
              <a:buFontTx/>
              <a:buNone/>
            </a:pPr>
            <a:r>
              <a:rPr lang="en-US" altLang="zh-CN" sz="1800" kern="0" dirty="0" smtClean="0">
                <a:solidFill>
                  <a:srgbClr val="00B0F0"/>
                </a:solidFill>
              </a:rPr>
              <a:t> 4</a:t>
            </a:r>
            <a:r>
              <a:rPr lang="en-US" altLang="zh-CN" sz="1800" kern="0" dirty="0" smtClean="0">
                <a:solidFill>
                  <a:srgbClr val="00B0F0"/>
                </a:solidFill>
              </a:rPr>
              <a:t>. Fire </a:t>
            </a:r>
            <a:r>
              <a:rPr lang="en-US" altLang="zh-CN" sz="1800" kern="0" dirty="0" smtClean="0">
                <a:solidFill>
                  <a:srgbClr val="00B0F0"/>
                </a:solidFill>
              </a:rPr>
              <a:t>alarming signal  input and door open, super password, </a:t>
            </a:r>
            <a:r>
              <a:rPr lang="en-US" altLang="zh-CN" sz="1800" kern="0" dirty="0" smtClean="0">
                <a:solidFill>
                  <a:srgbClr val="00B0F0"/>
                </a:solidFill>
              </a:rPr>
              <a:t>stress</a:t>
            </a:r>
          </a:p>
          <a:p>
            <a:pPr marL="0" indent="0">
              <a:buFontTx/>
              <a:buNone/>
            </a:pPr>
            <a:r>
              <a:rPr lang="en-US" altLang="zh-CN" sz="1800" kern="0" dirty="0">
                <a:solidFill>
                  <a:srgbClr val="00B0F0"/>
                </a:solidFill>
              </a:rPr>
              <a:t> </a:t>
            </a:r>
            <a:r>
              <a:rPr lang="en-US" altLang="zh-CN" sz="1800" kern="0" dirty="0" smtClean="0">
                <a:solidFill>
                  <a:srgbClr val="00B0F0"/>
                </a:solidFill>
              </a:rPr>
              <a:t>    </a:t>
            </a:r>
            <a:r>
              <a:rPr lang="en-US" altLang="zh-CN" sz="1800" kern="0" dirty="0" smtClean="0">
                <a:solidFill>
                  <a:srgbClr val="00B0F0"/>
                </a:solidFill>
              </a:rPr>
              <a:t>password.</a:t>
            </a:r>
            <a:endParaRPr lang="en-US" altLang="zh-CN" sz="1800" kern="0" dirty="0" smtClean="0">
              <a:solidFill>
                <a:srgbClr val="00B0F0"/>
              </a:solidFill>
            </a:endParaRPr>
          </a:p>
        </p:txBody>
      </p:sp>
      <p:sp>
        <p:nvSpPr>
          <p:cNvPr id="3" name="Text Box 5"/>
          <p:cNvSpPr>
            <a:spLocks noChangeArrowheads="1"/>
          </p:cNvSpPr>
          <p:nvPr/>
        </p:nvSpPr>
        <p:spPr bwMode="auto">
          <a:xfrm>
            <a:off x="4895528" y="260648"/>
            <a:ext cx="42484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b="1" dirty="0" smtClean="0">
                <a:solidFill>
                  <a:schemeClr val="bg1"/>
                </a:solidFill>
              </a:rPr>
              <a:t>What is SAC System</a:t>
            </a:r>
            <a:endParaRPr lang="zh-CN" altLang="en-US" b="1" dirty="0">
              <a:solidFill>
                <a:schemeClr val="bg1"/>
              </a:solidFill>
            </a:endParaRPr>
          </a:p>
        </p:txBody>
      </p:sp>
      <p:sp>
        <p:nvSpPr>
          <p:cNvPr id="5" name="TextBox 4"/>
          <p:cNvSpPr txBox="1"/>
          <p:nvPr/>
        </p:nvSpPr>
        <p:spPr>
          <a:xfrm>
            <a:off x="35496" y="1393612"/>
            <a:ext cx="8928992" cy="523220"/>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3500000" scaled="1"/>
            <a:tileRect/>
          </a:gradFill>
        </p:spPr>
        <p:txBody>
          <a:bodyPr wrap="square" rtlCol="0">
            <a:spAutoFit/>
          </a:bodyPr>
          <a:lstStyle/>
          <a:p>
            <a:r>
              <a:rPr lang="en-US" altLang="zh-CN" sz="2800" kern="0" dirty="0" smtClean="0">
                <a:solidFill>
                  <a:srgbClr val="00B050"/>
                </a:solidFill>
              </a:rPr>
              <a:t>What is SAC System</a:t>
            </a:r>
            <a:endParaRPr lang="zh-CN" altLang="en-US" sz="2800" kern="0" dirty="0" smtClean="0">
              <a:solidFill>
                <a:srgbClr val="00B050"/>
              </a:solidFill>
            </a:endParaRPr>
          </a:p>
        </p:txBody>
      </p:sp>
      <p:sp>
        <p:nvSpPr>
          <p:cNvPr id="7" name="TextBox 6"/>
          <p:cNvSpPr txBox="1"/>
          <p:nvPr/>
        </p:nvSpPr>
        <p:spPr>
          <a:xfrm>
            <a:off x="-1" y="2761764"/>
            <a:ext cx="8965979" cy="523220"/>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3500000" scaled="1"/>
            <a:tileRect/>
          </a:gradFill>
        </p:spPr>
        <p:txBody>
          <a:bodyPr wrap="square" rtlCol="0">
            <a:spAutoFit/>
          </a:bodyPr>
          <a:lstStyle/>
          <a:p>
            <a:pPr marL="0" indent="0">
              <a:buFontTx/>
              <a:buNone/>
            </a:pPr>
            <a:r>
              <a:rPr lang="en-US" altLang="zh-CN" sz="2800" kern="0" dirty="0" smtClean="0">
                <a:solidFill>
                  <a:srgbClr val="00B050"/>
                </a:solidFill>
              </a:rPr>
              <a:t>Why we call it as SAC844</a:t>
            </a:r>
          </a:p>
        </p:txBody>
      </p:sp>
      <p:sp>
        <p:nvSpPr>
          <p:cNvPr id="8" name="TextBox 7"/>
          <p:cNvSpPr txBox="1"/>
          <p:nvPr/>
        </p:nvSpPr>
        <p:spPr>
          <a:xfrm>
            <a:off x="0" y="4129916"/>
            <a:ext cx="8964488" cy="523220"/>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3500000" scaled="1"/>
            <a:tileRect/>
          </a:gradFill>
        </p:spPr>
        <p:txBody>
          <a:bodyPr wrap="square" rtlCol="0">
            <a:spAutoFit/>
          </a:bodyPr>
          <a:lstStyle/>
          <a:p>
            <a:r>
              <a:rPr lang="en-US" altLang="zh-CN" sz="2800" kern="0" dirty="0" smtClean="0">
                <a:solidFill>
                  <a:srgbClr val="00B050"/>
                </a:solidFill>
              </a:rPr>
              <a:t>Where is the difference with the old controller</a:t>
            </a:r>
          </a:p>
        </p:txBody>
      </p:sp>
    </p:spTree>
    <p:extLst>
      <p:ext uri="{BB962C8B-B14F-4D97-AF65-F5344CB8AC3E}">
        <p14:creationId xmlns:p14="http://schemas.microsoft.com/office/powerpoint/2010/main" val="23871530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extLst>
              <p:ext uri="{D42A27DB-BD31-4B8C-83A1-F6EECF244321}">
                <p14:modId xmlns:p14="http://schemas.microsoft.com/office/powerpoint/2010/main" val="2960845420"/>
              </p:ext>
            </p:extLst>
          </p:nvPr>
        </p:nvGraphicFramePr>
        <p:xfrm>
          <a:off x="827584" y="1916832"/>
          <a:ext cx="6480720" cy="3904406"/>
        </p:xfrm>
        <a:graphic>
          <a:graphicData uri="http://schemas.openxmlformats.org/drawingml/2006/table">
            <a:tbl>
              <a:tblPr firstRow="1" firstCol="1" bandRow="1">
                <a:tableStyleId>{5C22544A-7EE6-4342-B048-85BDC9FD1C3A}</a:tableStyleId>
              </a:tblPr>
              <a:tblGrid>
                <a:gridCol w="1806876"/>
                <a:gridCol w="4673844"/>
              </a:tblGrid>
              <a:tr h="206538">
                <a:tc>
                  <a:txBody>
                    <a:bodyPr/>
                    <a:lstStyle/>
                    <a:p>
                      <a:pPr algn="just">
                        <a:spcAft>
                          <a:spcPts val="0"/>
                        </a:spcAft>
                      </a:pPr>
                      <a:r>
                        <a:rPr lang="en-US" sz="1050" kern="100" dirty="0">
                          <a:effectLst/>
                        </a:rPr>
                        <a:t>Parameter</a:t>
                      </a:r>
                      <a:endParaRPr lang="zh-CN" sz="1050" kern="100" dirty="0">
                        <a:effectLst/>
                        <a:latin typeface="Calibri"/>
                        <a:ea typeface="宋体"/>
                        <a:cs typeface="Arial"/>
                      </a:endParaRPr>
                    </a:p>
                  </a:txBody>
                  <a:tcPr marL="68580" marR="68580" marT="0" marB="0"/>
                </a:tc>
                <a:tc>
                  <a:txBody>
                    <a:bodyPr/>
                    <a:lstStyle/>
                    <a:p>
                      <a:pPr algn="just">
                        <a:spcAft>
                          <a:spcPts val="0"/>
                        </a:spcAft>
                      </a:pPr>
                      <a:r>
                        <a:rPr lang="en-US" sz="1050" kern="100">
                          <a:effectLst/>
                        </a:rPr>
                        <a:t>Describe</a:t>
                      </a:r>
                      <a:endParaRPr lang="zh-CN" sz="1050" kern="100">
                        <a:effectLst/>
                        <a:latin typeface="Calibri"/>
                        <a:ea typeface="宋体"/>
                        <a:cs typeface="Arial"/>
                      </a:endParaRPr>
                    </a:p>
                  </a:txBody>
                  <a:tcPr marL="68580" marR="68580" marT="0" marB="0"/>
                </a:tc>
              </a:tr>
              <a:tr h="180077">
                <a:tc>
                  <a:txBody>
                    <a:bodyPr/>
                    <a:lstStyle/>
                    <a:p>
                      <a:pPr algn="just">
                        <a:spcAft>
                          <a:spcPts val="0"/>
                        </a:spcAft>
                      </a:pPr>
                      <a:r>
                        <a:rPr lang="en-US" sz="1050" kern="100" dirty="0">
                          <a:effectLst/>
                        </a:rPr>
                        <a:t>Power</a:t>
                      </a:r>
                      <a:endParaRPr lang="zh-CN" sz="1050" kern="100" dirty="0">
                        <a:effectLst/>
                        <a:latin typeface="Calibri"/>
                        <a:ea typeface="宋体"/>
                        <a:cs typeface="Arial"/>
                      </a:endParaRPr>
                    </a:p>
                  </a:txBody>
                  <a:tcPr marL="68580" marR="68580" marT="0" marB="0"/>
                </a:tc>
                <a:tc>
                  <a:txBody>
                    <a:bodyPr/>
                    <a:lstStyle/>
                    <a:p>
                      <a:pPr algn="just">
                        <a:spcAft>
                          <a:spcPts val="0"/>
                        </a:spcAft>
                      </a:pPr>
                      <a:r>
                        <a:rPr lang="en-US" sz="1050" kern="100">
                          <a:solidFill>
                            <a:srgbClr val="00B0F0"/>
                          </a:solidFill>
                          <a:effectLst/>
                        </a:rPr>
                        <a:t>12V 4A</a:t>
                      </a:r>
                      <a:endParaRPr lang="zh-CN" sz="1050" kern="100">
                        <a:solidFill>
                          <a:srgbClr val="00B0F0"/>
                        </a:solidFill>
                        <a:effectLst/>
                        <a:latin typeface="Calibri"/>
                        <a:ea typeface="宋体"/>
                        <a:cs typeface="Arial"/>
                      </a:endParaRPr>
                    </a:p>
                  </a:txBody>
                  <a:tcPr marL="68580" marR="68580" marT="0" marB="0"/>
                </a:tc>
              </a:tr>
              <a:tr h="180077">
                <a:tc>
                  <a:txBody>
                    <a:bodyPr/>
                    <a:lstStyle/>
                    <a:p>
                      <a:pPr algn="just">
                        <a:spcAft>
                          <a:spcPts val="0"/>
                        </a:spcAft>
                      </a:pPr>
                      <a:r>
                        <a:rPr lang="en-US" sz="1050" kern="100">
                          <a:effectLst/>
                        </a:rPr>
                        <a:t>Max/Min Current</a:t>
                      </a:r>
                      <a:endParaRPr lang="zh-CN" sz="1050" kern="100">
                        <a:effectLst/>
                        <a:latin typeface="Calibri"/>
                        <a:ea typeface="宋体"/>
                        <a:cs typeface="Arial"/>
                      </a:endParaRPr>
                    </a:p>
                  </a:txBody>
                  <a:tcPr marL="68580" marR="68580" marT="0" marB="0"/>
                </a:tc>
                <a:tc>
                  <a:txBody>
                    <a:bodyPr/>
                    <a:lstStyle/>
                    <a:p>
                      <a:pPr algn="just">
                        <a:spcAft>
                          <a:spcPts val="0"/>
                        </a:spcAft>
                      </a:pPr>
                      <a:r>
                        <a:rPr lang="en-US" sz="1050" kern="100" dirty="0">
                          <a:solidFill>
                            <a:srgbClr val="00B0F0"/>
                          </a:solidFill>
                          <a:effectLst/>
                        </a:rPr>
                        <a:t>Standby</a:t>
                      </a:r>
                      <a:r>
                        <a:rPr lang="zh-CN" sz="1050" kern="100" dirty="0">
                          <a:solidFill>
                            <a:srgbClr val="00B0F0"/>
                          </a:solidFill>
                          <a:effectLst/>
                        </a:rPr>
                        <a:t>：</a:t>
                      </a:r>
                      <a:r>
                        <a:rPr lang="en-US" sz="1050" kern="100" dirty="0">
                          <a:solidFill>
                            <a:srgbClr val="00B0F0"/>
                          </a:solidFill>
                          <a:effectLst/>
                        </a:rPr>
                        <a:t>86mA  Max</a:t>
                      </a:r>
                      <a:r>
                        <a:rPr lang="zh-CN" sz="1050" kern="100" dirty="0">
                          <a:solidFill>
                            <a:srgbClr val="00B0F0"/>
                          </a:solidFill>
                          <a:effectLst/>
                        </a:rPr>
                        <a:t>：</a:t>
                      </a:r>
                      <a:r>
                        <a:rPr lang="en-US" sz="1050" kern="100" dirty="0">
                          <a:solidFill>
                            <a:srgbClr val="00B0F0"/>
                          </a:solidFill>
                          <a:effectLst/>
                        </a:rPr>
                        <a:t>560mA</a:t>
                      </a:r>
                      <a:endParaRPr lang="zh-CN" sz="1050" kern="100" dirty="0">
                        <a:solidFill>
                          <a:srgbClr val="00B0F0"/>
                        </a:solidFill>
                        <a:effectLst/>
                        <a:latin typeface="Calibri"/>
                        <a:ea typeface="宋体"/>
                        <a:cs typeface="Arial"/>
                      </a:endParaRPr>
                    </a:p>
                  </a:txBody>
                  <a:tcPr marL="68580" marR="68580" marT="0" marB="0"/>
                </a:tc>
              </a:tr>
              <a:tr h="264398">
                <a:tc>
                  <a:txBody>
                    <a:bodyPr/>
                    <a:lstStyle/>
                    <a:p>
                      <a:pPr algn="just">
                        <a:spcAft>
                          <a:spcPts val="0"/>
                        </a:spcAft>
                      </a:pPr>
                      <a:r>
                        <a:rPr lang="en-US" sz="1050" kern="100">
                          <a:effectLst/>
                        </a:rPr>
                        <a:t>Input Port</a:t>
                      </a:r>
                      <a:endParaRPr lang="zh-CN" sz="1050" kern="100">
                        <a:effectLst/>
                        <a:latin typeface="Calibri"/>
                        <a:ea typeface="宋体"/>
                        <a:cs typeface="Arial"/>
                      </a:endParaRPr>
                    </a:p>
                  </a:txBody>
                  <a:tcPr marL="68580" marR="68580" marT="0" marB="0"/>
                </a:tc>
                <a:tc>
                  <a:txBody>
                    <a:bodyPr/>
                    <a:lstStyle/>
                    <a:p>
                      <a:pPr algn="just">
                        <a:spcAft>
                          <a:spcPts val="0"/>
                        </a:spcAft>
                      </a:pPr>
                      <a:r>
                        <a:rPr lang="en-US" sz="1050" kern="100" dirty="0">
                          <a:solidFill>
                            <a:srgbClr val="00B0F0"/>
                          </a:solidFill>
                          <a:effectLst/>
                        </a:rPr>
                        <a:t>4 Switch port </a:t>
                      </a:r>
                      <a:r>
                        <a:rPr lang="zh-CN" sz="1050" kern="100" dirty="0">
                          <a:solidFill>
                            <a:srgbClr val="00B0F0"/>
                          </a:solidFill>
                          <a:effectLst/>
                        </a:rPr>
                        <a:t>，</a:t>
                      </a:r>
                      <a:r>
                        <a:rPr lang="en-US" sz="1050" kern="100" dirty="0">
                          <a:solidFill>
                            <a:srgbClr val="00B0F0"/>
                          </a:solidFill>
                          <a:effectLst/>
                        </a:rPr>
                        <a:t>4 Door Contact</a:t>
                      </a:r>
                      <a:r>
                        <a:rPr lang="zh-CN" sz="1050" kern="100" dirty="0">
                          <a:solidFill>
                            <a:srgbClr val="00B0F0"/>
                          </a:solidFill>
                          <a:effectLst/>
                        </a:rPr>
                        <a:t>。</a:t>
                      </a:r>
                      <a:r>
                        <a:rPr lang="en-US" sz="1050" kern="100" dirty="0">
                          <a:solidFill>
                            <a:srgbClr val="00B0F0"/>
                          </a:solidFill>
                          <a:effectLst/>
                        </a:rPr>
                        <a:t>1 fire Alarm Input</a:t>
                      </a:r>
                      <a:endParaRPr lang="zh-CN" sz="1050" kern="100" dirty="0">
                        <a:solidFill>
                          <a:srgbClr val="00B0F0"/>
                        </a:solidFill>
                        <a:effectLst/>
                        <a:latin typeface="Calibri"/>
                        <a:ea typeface="宋体"/>
                        <a:cs typeface="Arial"/>
                      </a:endParaRPr>
                    </a:p>
                  </a:txBody>
                  <a:tcPr marL="68580" marR="68580" marT="0" marB="0"/>
                </a:tc>
              </a:tr>
              <a:tr h="180077">
                <a:tc>
                  <a:txBody>
                    <a:bodyPr/>
                    <a:lstStyle/>
                    <a:p>
                      <a:pPr algn="just">
                        <a:spcAft>
                          <a:spcPts val="0"/>
                        </a:spcAft>
                      </a:pPr>
                      <a:r>
                        <a:rPr lang="en-US" sz="1050" kern="100">
                          <a:effectLst/>
                        </a:rPr>
                        <a:t>Relays Output</a:t>
                      </a:r>
                      <a:endParaRPr lang="zh-CN" sz="1050" kern="100">
                        <a:effectLst/>
                        <a:latin typeface="Calibri"/>
                        <a:ea typeface="宋体"/>
                        <a:cs typeface="Arial"/>
                      </a:endParaRPr>
                    </a:p>
                  </a:txBody>
                  <a:tcPr marL="68580" marR="68580" marT="0" marB="0"/>
                </a:tc>
                <a:tc>
                  <a:txBody>
                    <a:bodyPr/>
                    <a:lstStyle/>
                    <a:p>
                      <a:pPr algn="just">
                        <a:spcAft>
                          <a:spcPts val="0"/>
                        </a:spcAft>
                      </a:pPr>
                      <a:r>
                        <a:rPr lang="en-US" sz="1050" kern="100" dirty="0">
                          <a:solidFill>
                            <a:srgbClr val="00B0F0"/>
                          </a:solidFill>
                          <a:effectLst/>
                        </a:rPr>
                        <a:t>4 Relay  (12V 5A) </a:t>
                      </a:r>
                      <a:r>
                        <a:rPr lang="zh-CN" sz="1050" kern="100" dirty="0">
                          <a:solidFill>
                            <a:srgbClr val="00B0F0"/>
                          </a:solidFill>
                          <a:effectLst/>
                        </a:rPr>
                        <a:t>（</a:t>
                      </a:r>
                      <a:r>
                        <a:rPr lang="en-US" sz="1050" kern="100" dirty="0">
                          <a:solidFill>
                            <a:srgbClr val="00B0F0"/>
                          </a:solidFill>
                          <a:effectLst/>
                        </a:rPr>
                        <a:t>NO NC COM</a:t>
                      </a:r>
                      <a:r>
                        <a:rPr lang="zh-CN" sz="1050" kern="100" dirty="0">
                          <a:solidFill>
                            <a:srgbClr val="00B0F0"/>
                          </a:solidFill>
                          <a:effectLst/>
                        </a:rPr>
                        <a:t>）</a:t>
                      </a:r>
                      <a:endParaRPr lang="zh-CN" sz="1050" kern="100" dirty="0">
                        <a:solidFill>
                          <a:srgbClr val="00B0F0"/>
                        </a:solidFill>
                        <a:effectLst/>
                        <a:latin typeface="Calibri"/>
                        <a:ea typeface="宋体"/>
                        <a:cs typeface="Arial"/>
                      </a:endParaRPr>
                    </a:p>
                  </a:txBody>
                  <a:tcPr marL="68580" marR="68580" marT="0" marB="0"/>
                </a:tc>
              </a:tr>
              <a:tr h="180077">
                <a:tc>
                  <a:txBody>
                    <a:bodyPr/>
                    <a:lstStyle/>
                    <a:p>
                      <a:pPr algn="just">
                        <a:spcAft>
                          <a:spcPts val="0"/>
                        </a:spcAft>
                      </a:pPr>
                      <a:r>
                        <a:rPr lang="en-US" sz="1050" kern="100">
                          <a:effectLst/>
                        </a:rPr>
                        <a:t>Reader</a:t>
                      </a:r>
                      <a:endParaRPr lang="zh-CN" sz="1050" kern="100">
                        <a:effectLst/>
                        <a:latin typeface="Calibri"/>
                        <a:ea typeface="宋体"/>
                        <a:cs typeface="Arial"/>
                      </a:endParaRPr>
                    </a:p>
                  </a:txBody>
                  <a:tcPr marL="68580" marR="68580" marT="0" marB="0"/>
                </a:tc>
                <a:tc>
                  <a:txBody>
                    <a:bodyPr/>
                    <a:lstStyle/>
                    <a:p>
                      <a:pPr algn="just">
                        <a:spcAft>
                          <a:spcPts val="0"/>
                        </a:spcAft>
                      </a:pPr>
                      <a:r>
                        <a:rPr lang="en-US" sz="1050" kern="100">
                          <a:solidFill>
                            <a:srgbClr val="00B0F0"/>
                          </a:solidFill>
                          <a:effectLst/>
                        </a:rPr>
                        <a:t>Support 4 readers  (Wiegand 26 output)</a:t>
                      </a:r>
                      <a:endParaRPr lang="zh-CN" sz="1050" kern="100">
                        <a:solidFill>
                          <a:srgbClr val="00B0F0"/>
                        </a:solidFill>
                        <a:effectLst/>
                        <a:latin typeface="Calibri"/>
                        <a:ea typeface="宋体"/>
                        <a:cs typeface="Arial"/>
                      </a:endParaRPr>
                    </a:p>
                  </a:txBody>
                  <a:tcPr marL="68580" marR="68580" marT="0" marB="0"/>
                </a:tc>
              </a:tr>
              <a:tr h="212141">
                <a:tc>
                  <a:txBody>
                    <a:bodyPr/>
                    <a:lstStyle/>
                    <a:p>
                      <a:pPr algn="just">
                        <a:spcAft>
                          <a:spcPts val="0"/>
                        </a:spcAft>
                      </a:pPr>
                      <a:r>
                        <a:rPr lang="en-US" sz="1050" kern="100" dirty="0">
                          <a:effectLst/>
                        </a:rPr>
                        <a:t>Communication</a:t>
                      </a:r>
                      <a:endParaRPr lang="zh-CN" sz="1050" kern="100" dirty="0">
                        <a:effectLst/>
                        <a:latin typeface="Calibri"/>
                        <a:ea typeface="宋体"/>
                        <a:cs typeface="Arial"/>
                      </a:endParaRPr>
                    </a:p>
                  </a:txBody>
                  <a:tcPr marL="68580" marR="68580" marT="0" marB="0"/>
                </a:tc>
                <a:tc>
                  <a:txBody>
                    <a:bodyPr/>
                    <a:lstStyle/>
                    <a:p>
                      <a:pPr algn="just">
                        <a:spcAft>
                          <a:spcPts val="0"/>
                        </a:spcAft>
                      </a:pPr>
                      <a:r>
                        <a:rPr lang="en-US" sz="1050" kern="100" dirty="0">
                          <a:solidFill>
                            <a:srgbClr val="00B0F0"/>
                          </a:solidFill>
                          <a:effectLst/>
                        </a:rPr>
                        <a:t>TCP/IP</a:t>
                      </a:r>
                      <a:r>
                        <a:rPr lang="zh-CN" sz="1050" kern="100" dirty="0">
                          <a:solidFill>
                            <a:srgbClr val="00B0F0"/>
                          </a:solidFill>
                          <a:effectLst/>
                        </a:rPr>
                        <a:t>，</a:t>
                      </a:r>
                      <a:r>
                        <a:rPr lang="en-US" sz="1050" kern="100" dirty="0">
                          <a:solidFill>
                            <a:srgbClr val="00B0F0"/>
                          </a:solidFill>
                          <a:effectLst/>
                        </a:rPr>
                        <a:t> RS485</a:t>
                      </a:r>
                      <a:r>
                        <a:rPr lang="zh-CN" sz="1050" kern="100" dirty="0">
                          <a:solidFill>
                            <a:srgbClr val="00B0F0"/>
                          </a:solidFill>
                          <a:effectLst/>
                        </a:rPr>
                        <a:t>（</a:t>
                      </a:r>
                      <a:r>
                        <a:rPr lang="en-US" sz="1050" kern="100" dirty="0">
                          <a:solidFill>
                            <a:srgbClr val="00B0F0"/>
                          </a:solidFill>
                          <a:effectLst/>
                        </a:rPr>
                        <a:t>for Reader</a:t>
                      </a:r>
                      <a:r>
                        <a:rPr lang="zh-CN" sz="1050" kern="100" dirty="0">
                          <a:solidFill>
                            <a:srgbClr val="00B0F0"/>
                          </a:solidFill>
                          <a:effectLst/>
                        </a:rPr>
                        <a:t>）</a:t>
                      </a:r>
                      <a:r>
                        <a:rPr lang="en-US" sz="1050" kern="100" dirty="0">
                          <a:solidFill>
                            <a:srgbClr val="00B0F0"/>
                          </a:solidFill>
                          <a:effectLst/>
                        </a:rPr>
                        <a:t>, Min USB Port (firmware Update)</a:t>
                      </a:r>
                      <a:endParaRPr lang="zh-CN" sz="1050" kern="100" dirty="0">
                        <a:solidFill>
                          <a:srgbClr val="00B0F0"/>
                        </a:solidFill>
                        <a:effectLst/>
                        <a:latin typeface="Calibri"/>
                        <a:ea typeface="宋体"/>
                        <a:cs typeface="Arial"/>
                      </a:endParaRPr>
                    </a:p>
                  </a:txBody>
                  <a:tcPr marL="68580" marR="68580" marT="0" marB="0"/>
                </a:tc>
              </a:tr>
              <a:tr h="180077">
                <a:tc>
                  <a:txBody>
                    <a:bodyPr/>
                    <a:lstStyle/>
                    <a:p>
                      <a:pPr algn="just">
                        <a:spcAft>
                          <a:spcPts val="0"/>
                        </a:spcAft>
                      </a:pPr>
                      <a:r>
                        <a:rPr lang="en-US" sz="1050" kern="100" dirty="0">
                          <a:effectLst/>
                        </a:rPr>
                        <a:t>Size</a:t>
                      </a:r>
                      <a:endParaRPr lang="zh-CN" sz="1050" kern="100" dirty="0">
                        <a:effectLst/>
                        <a:latin typeface="Calibri"/>
                        <a:ea typeface="宋体"/>
                        <a:cs typeface="Arial"/>
                      </a:endParaRPr>
                    </a:p>
                  </a:txBody>
                  <a:tcPr marL="68580" marR="68580" marT="0" marB="0"/>
                </a:tc>
                <a:tc>
                  <a:txBody>
                    <a:bodyPr/>
                    <a:lstStyle/>
                    <a:p>
                      <a:pPr algn="just">
                        <a:spcAft>
                          <a:spcPts val="0"/>
                        </a:spcAft>
                      </a:pPr>
                      <a:r>
                        <a:rPr lang="en-US" sz="1050" kern="100">
                          <a:solidFill>
                            <a:srgbClr val="00B0F0"/>
                          </a:solidFill>
                          <a:effectLst/>
                        </a:rPr>
                        <a:t>128*128*15mm (H*W*D)</a:t>
                      </a:r>
                      <a:endParaRPr lang="zh-CN" sz="1050" kern="100">
                        <a:solidFill>
                          <a:srgbClr val="00B0F0"/>
                        </a:solidFill>
                        <a:effectLst/>
                        <a:latin typeface="Calibri"/>
                        <a:ea typeface="宋体"/>
                        <a:cs typeface="Arial"/>
                      </a:endParaRPr>
                    </a:p>
                  </a:txBody>
                  <a:tcPr marL="68580" marR="68580" marT="0" marB="0"/>
                </a:tc>
              </a:tr>
              <a:tr h="180077">
                <a:tc>
                  <a:txBody>
                    <a:bodyPr/>
                    <a:lstStyle/>
                    <a:p>
                      <a:pPr algn="just">
                        <a:spcAft>
                          <a:spcPts val="0"/>
                        </a:spcAft>
                      </a:pPr>
                      <a:r>
                        <a:rPr lang="en-US" sz="1050" kern="100" dirty="0">
                          <a:effectLst/>
                        </a:rPr>
                        <a:t>Use Capacity</a:t>
                      </a:r>
                      <a:endParaRPr lang="zh-CN" sz="1050" kern="100" dirty="0">
                        <a:effectLst/>
                        <a:latin typeface="Calibri"/>
                        <a:ea typeface="宋体"/>
                        <a:cs typeface="Arial"/>
                      </a:endParaRPr>
                    </a:p>
                  </a:txBody>
                  <a:tcPr marL="68580" marR="68580" marT="0" marB="0"/>
                </a:tc>
                <a:tc>
                  <a:txBody>
                    <a:bodyPr/>
                    <a:lstStyle/>
                    <a:p>
                      <a:pPr algn="just">
                        <a:spcAft>
                          <a:spcPts val="0"/>
                        </a:spcAft>
                      </a:pPr>
                      <a:r>
                        <a:rPr lang="en-US" sz="1050" kern="100">
                          <a:solidFill>
                            <a:srgbClr val="00B0F0"/>
                          </a:solidFill>
                          <a:effectLst/>
                        </a:rPr>
                        <a:t>20000 Card  1000-4000 Fingerprint (Decide by Reader)</a:t>
                      </a:r>
                      <a:endParaRPr lang="zh-CN" sz="1050" kern="100">
                        <a:solidFill>
                          <a:srgbClr val="00B0F0"/>
                        </a:solidFill>
                        <a:effectLst/>
                        <a:latin typeface="Calibri"/>
                        <a:ea typeface="宋体"/>
                        <a:cs typeface="Arial"/>
                      </a:endParaRPr>
                    </a:p>
                  </a:txBody>
                  <a:tcPr marL="68580" marR="68580" marT="0" marB="0"/>
                </a:tc>
              </a:tr>
              <a:tr h="180077">
                <a:tc>
                  <a:txBody>
                    <a:bodyPr/>
                    <a:lstStyle/>
                    <a:p>
                      <a:pPr algn="just">
                        <a:spcAft>
                          <a:spcPts val="0"/>
                        </a:spcAft>
                      </a:pPr>
                      <a:r>
                        <a:rPr lang="en-US" sz="1050" kern="100" dirty="0">
                          <a:effectLst/>
                        </a:rPr>
                        <a:t>Log Capacity</a:t>
                      </a:r>
                      <a:endParaRPr lang="zh-CN" sz="1050" kern="100" dirty="0">
                        <a:effectLst/>
                        <a:latin typeface="Calibri"/>
                        <a:ea typeface="宋体"/>
                        <a:cs typeface="Arial"/>
                      </a:endParaRPr>
                    </a:p>
                  </a:txBody>
                  <a:tcPr marL="68580" marR="68580" marT="0" marB="0"/>
                </a:tc>
                <a:tc>
                  <a:txBody>
                    <a:bodyPr/>
                    <a:lstStyle/>
                    <a:p>
                      <a:pPr algn="just">
                        <a:spcAft>
                          <a:spcPts val="0"/>
                        </a:spcAft>
                      </a:pPr>
                      <a:r>
                        <a:rPr lang="en-US" sz="1050" kern="100" smtClean="0">
                          <a:solidFill>
                            <a:srgbClr val="00B0F0"/>
                          </a:solidFill>
                          <a:effectLst/>
                        </a:rPr>
                        <a:t>100000 </a:t>
                      </a:r>
                      <a:r>
                        <a:rPr lang="en-US" sz="1050" kern="100" dirty="0">
                          <a:solidFill>
                            <a:srgbClr val="00B0F0"/>
                          </a:solidFill>
                          <a:effectLst/>
                        </a:rPr>
                        <a:t>records</a:t>
                      </a:r>
                      <a:endParaRPr lang="zh-CN" sz="1050" kern="100" dirty="0">
                        <a:solidFill>
                          <a:srgbClr val="00B0F0"/>
                        </a:solidFill>
                        <a:effectLst/>
                        <a:latin typeface="Calibri"/>
                        <a:ea typeface="宋体"/>
                        <a:cs typeface="Arial"/>
                      </a:endParaRPr>
                    </a:p>
                  </a:txBody>
                  <a:tcPr marL="68580" marR="68580" marT="0" marB="0"/>
                </a:tc>
              </a:tr>
              <a:tr h="180077">
                <a:tc>
                  <a:txBody>
                    <a:bodyPr/>
                    <a:lstStyle/>
                    <a:p>
                      <a:pPr algn="just">
                        <a:spcAft>
                          <a:spcPts val="0"/>
                        </a:spcAft>
                      </a:pPr>
                      <a:r>
                        <a:rPr lang="en-US" sz="1050" kern="100">
                          <a:effectLst/>
                        </a:rPr>
                        <a:t>Anti-Pass back</a:t>
                      </a:r>
                      <a:endParaRPr lang="zh-CN" sz="1050" kern="100">
                        <a:effectLst/>
                        <a:latin typeface="Calibri"/>
                        <a:ea typeface="宋体"/>
                        <a:cs typeface="Arial"/>
                      </a:endParaRPr>
                    </a:p>
                  </a:txBody>
                  <a:tcPr marL="68580" marR="68580" marT="0" marB="0"/>
                </a:tc>
                <a:tc>
                  <a:txBody>
                    <a:bodyPr/>
                    <a:lstStyle/>
                    <a:p>
                      <a:pPr algn="just">
                        <a:spcAft>
                          <a:spcPts val="0"/>
                        </a:spcAft>
                      </a:pPr>
                      <a:r>
                        <a:rPr lang="en-US" sz="1050" kern="100">
                          <a:solidFill>
                            <a:srgbClr val="00B0F0"/>
                          </a:solidFill>
                          <a:effectLst/>
                        </a:rPr>
                        <a:t>Support 2-2 door Anti-pass back</a:t>
                      </a:r>
                      <a:endParaRPr lang="zh-CN" sz="1050" kern="100">
                        <a:solidFill>
                          <a:srgbClr val="00B0F0"/>
                        </a:solidFill>
                        <a:effectLst/>
                        <a:latin typeface="Calibri"/>
                        <a:ea typeface="宋体"/>
                        <a:cs typeface="Arial"/>
                      </a:endParaRPr>
                    </a:p>
                  </a:txBody>
                  <a:tcPr marL="68580" marR="68580" marT="0" marB="0"/>
                </a:tc>
              </a:tr>
              <a:tr h="180077">
                <a:tc>
                  <a:txBody>
                    <a:bodyPr/>
                    <a:lstStyle/>
                    <a:p>
                      <a:pPr algn="just">
                        <a:spcAft>
                          <a:spcPts val="0"/>
                        </a:spcAft>
                      </a:pPr>
                      <a:r>
                        <a:rPr lang="en-US" sz="1050" kern="100">
                          <a:effectLst/>
                        </a:rPr>
                        <a:t>First Card Function</a:t>
                      </a:r>
                      <a:endParaRPr lang="zh-CN" sz="1050" kern="100">
                        <a:effectLst/>
                        <a:latin typeface="Calibri"/>
                        <a:ea typeface="宋体"/>
                        <a:cs typeface="Arial"/>
                      </a:endParaRPr>
                    </a:p>
                  </a:txBody>
                  <a:tcPr marL="68580" marR="68580" marT="0" marB="0"/>
                </a:tc>
                <a:tc>
                  <a:txBody>
                    <a:bodyPr/>
                    <a:lstStyle/>
                    <a:p>
                      <a:pPr algn="just">
                        <a:spcAft>
                          <a:spcPts val="0"/>
                        </a:spcAft>
                      </a:pPr>
                      <a:r>
                        <a:rPr lang="en-US" sz="1050" kern="100" dirty="0">
                          <a:solidFill>
                            <a:srgbClr val="00B0F0"/>
                          </a:solidFill>
                          <a:effectLst/>
                        </a:rPr>
                        <a:t>Yes </a:t>
                      </a:r>
                      <a:endParaRPr lang="zh-CN" sz="1050" kern="100" dirty="0">
                        <a:solidFill>
                          <a:srgbClr val="00B0F0"/>
                        </a:solidFill>
                        <a:effectLst/>
                        <a:latin typeface="Calibri"/>
                        <a:ea typeface="宋体"/>
                        <a:cs typeface="Arial"/>
                      </a:endParaRPr>
                    </a:p>
                  </a:txBody>
                  <a:tcPr marL="68580" marR="68580" marT="0" marB="0"/>
                </a:tc>
              </a:tr>
              <a:tr h="180077">
                <a:tc>
                  <a:txBody>
                    <a:bodyPr/>
                    <a:lstStyle/>
                    <a:p>
                      <a:pPr algn="just">
                        <a:spcAft>
                          <a:spcPts val="0"/>
                        </a:spcAft>
                      </a:pPr>
                      <a:r>
                        <a:rPr lang="en-US" sz="1050" kern="100">
                          <a:effectLst/>
                        </a:rPr>
                        <a:t>Inter Lock</a:t>
                      </a:r>
                      <a:endParaRPr lang="zh-CN" sz="1050" kern="100">
                        <a:effectLst/>
                        <a:latin typeface="Calibri"/>
                        <a:ea typeface="宋体"/>
                        <a:cs typeface="Arial"/>
                      </a:endParaRPr>
                    </a:p>
                  </a:txBody>
                  <a:tcPr marL="68580" marR="68580" marT="0" marB="0"/>
                </a:tc>
                <a:tc>
                  <a:txBody>
                    <a:bodyPr/>
                    <a:lstStyle/>
                    <a:p>
                      <a:pPr algn="just">
                        <a:spcAft>
                          <a:spcPts val="0"/>
                        </a:spcAft>
                      </a:pPr>
                      <a:r>
                        <a:rPr lang="en-US" sz="1050" kern="100">
                          <a:solidFill>
                            <a:srgbClr val="00B0F0"/>
                          </a:solidFill>
                          <a:effectLst/>
                        </a:rPr>
                        <a:t>Support 2-2 door Inter lock</a:t>
                      </a:r>
                      <a:endParaRPr lang="zh-CN" sz="1050" kern="100">
                        <a:solidFill>
                          <a:srgbClr val="00B0F0"/>
                        </a:solidFill>
                        <a:effectLst/>
                        <a:latin typeface="Calibri"/>
                        <a:ea typeface="宋体"/>
                        <a:cs typeface="Arial"/>
                      </a:endParaRPr>
                    </a:p>
                  </a:txBody>
                  <a:tcPr marL="68580" marR="68580" marT="0" marB="0"/>
                </a:tc>
              </a:tr>
              <a:tr h="180077">
                <a:tc>
                  <a:txBody>
                    <a:bodyPr/>
                    <a:lstStyle/>
                    <a:p>
                      <a:pPr algn="just">
                        <a:spcAft>
                          <a:spcPts val="0"/>
                        </a:spcAft>
                      </a:pPr>
                      <a:r>
                        <a:rPr lang="en-US" sz="1050" kern="100">
                          <a:effectLst/>
                        </a:rPr>
                        <a:t>Verification Mode</a:t>
                      </a:r>
                      <a:endParaRPr lang="zh-CN" sz="1050" kern="100">
                        <a:effectLst/>
                        <a:latin typeface="Calibri"/>
                        <a:ea typeface="宋体"/>
                        <a:cs typeface="Arial"/>
                      </a:endParaRPr>
                    </a:p>
                  </a:txBody>
                  <a:tcPr marL="68580" marR="68580" marT="0" marB="0"/>
                </a:tc>
                <a:tc>
                  <a:txBody>
                    <a:bodyPr/>
                    <a:lstStyle/>
                    <a:p>
                      <a:pPr algn="just">
                        <a:spcAft>
                          <a:spcPts val="0"/>
                        </a:spcAft>
                      </a:pPr>
                      <a:r>
                        <a:rPr lang="en-US" sz="1050" kern="100">
                          <a:solidFill>
                            <a:srgbClr val="00B0F0"/>
                          </a:solidFill>
                          <a:effectLst/>
                        </a:rPr>
                        <a:t>Card, ID+Password, Fingerprint, Card+ Password</a:t>
                      </a:r>
                      <a:endParaRPr lang="zh-CN" sz="1050" kern="100">
                        <a:solidFill>
                          <a:srgbClr val="00B0F0"/>
                        </a:solidFill>
                        <a:effectLst/>
                        <a:latin typeface="Calibri"/>
                        <a:ea typeface="宋体"/>
                        <a:cs typeface="Arial"/>
                      </a:endParaRPr>
                    </a:p>
                  </a:txBody>
                  <a:tcPr marL="68580" marR="68580" marT="0" marB="0"/>
                </a:tc>
              </a:tr>
              <a:tr h="180077">
                <a:tc>
                  <a:txBody>
                    <a:bodyPr/>
                    <a:lstStyle/>
                    <a:p>
                      <a:pPr algn="just">
                        <a:spcAft>
                          <a:spcPts val="0"/>
                        </a:spcAft>
                      </a:pPr>
                      <a:r>
                        <a:rPr lang="en-US" sz="1050" kern="100">
                          <a:effectLst/>
                        </a:rPr>
                        <a:t>Super Password </a:t>
                      </a:r>
                      <a:endParaRPr lang="zh-CN" sz="1050" kern="100">
                        <a:effectLst/>
                        <a:latin typeface="Calibri"/>
                        <a:ea typeface="宋体"/>
                        <a:cs typeface="Arial"/>
                      </a:endParaRPr>
                    </a:p>
                  </a:txBody>
                  <a:tcPr marL="68580" marR="68580" marT="0" marB="0"/>
                </a:tc>
                <a:tc>
                  <a:txBody>
                    <a:bodyPr/>
                    <a:lstStyle/>
                    <a:p>
                      <a:pPr algn="just">
                        <a:spcAft>
                          <a:spcPts val="0"/>
                        </a:spcAft>
                      </a:pPr>
                      <a:r>
                        <a:rPr lang="en-US" sz="1050" kern="100">
                          <a:solidFill>
                            <a:srgbClr val="00B0F0"/>
                          </a:solidFill>
                          <a:effectLst/>
                        </a:rPr>
                        <a:t>Each Door Support 1 Super Password to open the door</a:t>
                      </a:r>
                      <a:endParaRPr lang="zh-CN" sz="1050" kern="100">
                        <a:solidFill>
                          <a:srgbClr val="00B0F0"/>
                        </a:solidFill>
                        <a:effectLst/>
                        <a:latin typeface="Calibri"/>
                        <a:ea typeface="宋体"/>
                        <a:cs typeface="Arial"/>
                      </a:endParaRPr>
                    </a:p>
                  </a:txBody>
                  <a:tcPr marL="68580" marR="68580" marT="0" marB="0"/>
                </a:tc>
              </a:tr>
              <a:tr h="180077">
                <a:tc>
                  <a:txBody>
                    <a:bodyPr/>
                    <a:lstStyle/>
                    <a:p>
                      <a:pPr algn="just">
                        <a:spcAft>
                          <a:spcPts val="0"/>
                        </a:spcAft>
                      </a:pPr>
                      <a:r>
                        <a:rPr lang="en-US" sz="1050" kern="100">
                          <a:effectLst/>
                        </a:rPr>
                        <a:t>Duress Password</a:t>
                      </a:r>
                      <a:endParaRPr lang="zh-CN" sz="1050" kern="100">
                        <a:effectLst/>
                        <a:latin typeface="Calibri"/>
                        <a:ea typeface="宋体"/>
                        <a:cs typeface="Arial"/>
                      </a:endParaRPr>
                    </a:p>
                  </a:txBody>
                  <a:tcPr marL="68580" marR="68580" marT="0" marB="0"/>
                </a:tc>
                <a:tc>
                  <a:txBody>
                    <a:bodyPr/>
                    <a:lstStyle/>
                    <a:p>
                      <a:pPr algn="just">
                        <a:spcAft>
                          <a:spcPts val="0"/>
                        </a:spcAft>
                      </a:pPr>
                      <a:r>
                        <a:rPr lang="en-US" sz="1050" kern="100">
                          <a:solidFill>
                            <a:srgbClr val="00B0F0"/>
                          </a:solidFill>
                          <a:effectLst/>
                        </a:rPr>
                        <a:t>Support 1 Duress password and special display in the record.</a:t>
                      </a:r>
                      <a:endParaRPr lang="zh-CN" sz="1050" kern="100">
                        <a:solidFill>
                          <a:srgbClr val="00B0F0"/>
                        </a:solidFill>
                        <a:effectLst/>
                        <a:latin typeface="Calibri"/>
                        <a:ea typeface="宋体"/>
                        <a:cs typeface="Arial"/>
                      </a:endParaRPr>
                    </a:p>
                  </a:txBody>
                  <a:tcPr marL="68580" marR="68580" marT="0" marB="0"/>
                </a:tc>
              </a:tr>
              <a:tr h="153387">
                <a:tc>
                  <a:txBody>
                    <a:bodyPr/>
                    <a:lstStyle/>
                    <a:p>
                      <a:pPr algn="just">
                        <a:spcAft>
                          <a:spcPts val="0"/>
                        </a:spcAft>
                      </a:pPr>
                      <a:r>
                        <a:rPr lang="en-US" sz="1050" kern="100">
                          <a:effectLst/>
                        </a:rPr>
                        <a:t>Time Zone </a:t>
                      </a:r>
                      <a:endParaRPr lang="zh-CN" sz="1050" kern="100">
                        <a:effectLst/>
                        <a:latin typeface="Calibri"/>
                        <a:ea typeface="宋体"/>
                        <a:cs typeface="Arial"/>
                      </a:endParaRPr>
                    </a:p>
                  </a:txBody>
                  <a:tcPr marL="68580" marR="68580" marT="0" marB="0"/>
                </a:tc>
                <a:tc>
                  <a:txBody>
                    <a:bodyPr/>
                    <a:lstStyle/>
                    <a:p>
                      <a:pPr algn="just">
                        <a:spcAft>
                          <a:spcPts val="0"/>
                        </a:spcAft>
                      </a:pPr>
                      <a:r>
                        <a:rPr lang="en-US" sz="1050" kern="100">
                          <a:solidFill>
                            <a:srgbClr val="00B0F0"/>
                          </a:solidFill>
                          <a:effectLst/>
                        </a:rPr>
                        <a:t>Use define 253 time zones (The Time Zone 0 and 1 is System defaulted)</a:t>
                      </a:r>
                      <a:endParaRPr lang="zh-CN" sz="1050" kern="100">
                        <a:solidFill>
                          <a:srgbClr val="00B0F0"/>
                        </a:solidFill>
                        <a:effectLst/>
                        <a:latin typeface="Calibri"/>
                        <a:ea typeface="宋体"/>
                        <a:cs typeface="Arial"/>
                      </a:endParaRPr>
                    </a:p>
                  </a:txBody>
                  <a:tcPr marL="68580" marR="68580" marT="0" marB="0"/>
                </a:tc>
              </a:tr>
              <a:tr h="180077">
                <a:tc>
                  <a:txBody>
                    <a:bodyPr/>
                    <a:lstStyle/>
                    <a:p>
                      <a:pPr algn="just">
                        <a:spcAft>
                          <a:spcPts val="0"/>
                        </a:spcAft>
                      </a:pPr>
                      <a:r>
                        <a:rPr lang="en-US" sz="1050" kern="100" dirty="0">
                          <a:effectLst/>
                        </a:rPr>
                        <a:t>Timed Task</a:t>
                      </a:r>
                      <a:endParaRPr lang="zh-CN" sz="1050" kern="100" dirty="0">
                        <a:effectLst/>
                        <a:latin typeface="Calibri"/>
                        <a:ea typeface="宋体"/>
                        <a:cs typeface="Arial"/>
                      </a:endParaRPr>
                    </a:p>
                  </a:txBody>
                  <a:tcPr marL="68580" marR="68580" marT="0" marB="0"/>
                </a:tc>
                <a:tc>
                  <a:txBody>
                    <a:bodyPr/>
                    <a:lstStyle/>
                    <a:p>
                      <a:pPr algn="just">
                        <a:spcAft>
                          <a:spcPts val="0"/>
                        </a:spcAft>
                      </a:pPr>
                      <a:r>
                        <a:rPr lang="en-US" sz="1050" kern="100">
                          <a:solidFill>
                            <a:srgbClr val="00B0F0"/>
                          </a:solidFill>
                          <a:effectLst/>
                        </a:rPr>
                        <a:t>Support Timed Task function</a:t>
                      </a:r>
                      <a:endParaRPr lang="zh-CN" sz="1050" kern="100">
                        <a:solidFill>
                          <a:srgbClr val="00B0F0"/>
                        </a:solidFill>
                        <a:effectLst/>
                        <a:latin typeface="Calibri"/>
                        <a:ea typeface="宋体"/>
                        <a:cs typeface="Arial"/>
                      </a:endParaRPr>
                    </a:p>
                  </a:txBody>
                  <a:tcPr marL="68580" marR="68580" marT="0" marB="0"/>
                </a:tc>
              </a:tr>
              <a:tr h="180077">
                <a:tc>
                  <a:txBody>
                    <a:bodyPr/>
                    <a:lstStyle/>
                    <a:p>
                      <a:pPr algn="just">
                        <a:spcAft>
                          <a:spcPts val="0"/>
                        </a:spcAft>
                      </a:pPr>
                      <a:r>
                        <a:rPr lang="en-US" sz="1050" kern="100" dirty="0">
                          <a:effectLst/>
                        </a:rPr>
                        <a:t>LED</a:t>
                      </a:r>
                      <a:endParaRPr lang="zh-CN" sz="1050" kern="100" dirty="0">
                        <a:effectLst/>
                        <a:latin typeface="Calibri"/>
                        <a:ea typeface="宋体"/>
                        <a:cs typeface="Arial"/>
                      </a:endParaRPr>
                    </a:p>
                  </a:txBody>
                  <a:tcPr marL="68580" marR="68580" marT="0" marB="0"/>
                </a:tc>
                <a:tc>
                  <a:txBody>
                    <a:bodyPr/>
                    <a:lstStyle/>
                    <a:p>
                      <a:pPr algn="just">
                        <a:spcAft>
                          <a:spcPts val="0"/>
                        </a:spcAft>
                      </a:pPr>
                      <a:r>
                        <a:rPr lang="en-US" sz="1050" kern="100" dirty="0">
                          <a:solidFill>
                            <a:srgbClr val="00B0F0"/>
                          </a:solidFill>
                          <a:effectLst/>
                        </a:rPr>
                        <a:t>22 LEDs</a:t>
                      </a:r>
                      <a:endParaRPr lang="zh-CN" sz="1050" kern="100" dirty="0">
                        <a:solidFill>
                          <a:srgbClr val="00B0F0"/>
                        </a:solidFill>
                        <a:effectLst/>
                        <a:latin typeface="Calibri"/>
                        <a:ea typeface="宋体"/>
                        <a:cs typeface="Arial"/>
                      </a:endParaRPr>
                    </a:p>
                  </a:txBody>
                  <a:tcPr marL="68580" marR="68580" marT="0" marB="0"/>
                </a:tc>
              </a:tr>
              <a:tr h="180077">
                <a:tc>
                  <a:txBody>
                    <a:bodyPr/>
                    <a:lstStyle/>
                    <a:p>
                      <a:pPr algn="just">
                        <a:spcAft>
                          <a:spcPts val="0"/>
                        </a:spcAft>
                      </a:pPr>
                      <a:r>
                        <a:rPr lang="en-US" sz="1050" kern="100" dirty="0">
                          <a:effectLst/>
                        </a:rPr>
                        <a:t>Working Temperature</a:t>
                      </a:r>
                      <a:endParaRPr lang="zh-CN" sz="1050" kern="100" dirty="0">
                        <a:effectLst/>
                        <a:latin typeface="Calibri"/>
                        <a:ea typeface="宋体"/>
                        <a:cs typeface="Arial"/>
                      </a:endParaRPr>
                    </a:p>
                  </a:txBody>
                  <a:tcPr marL="68580" marR="68580" marT="0" marB="0"/>
                </a:tc>
                <a:tc>
                  <a:txBody>
                    <a:bodyPr/>
                    <a:lstStyle/>
                    <a:p>
                      <a:pPr algn="just">
                        <a:spcAft>
                          <a:spcPts val="0"/>
                        </a:spcAft>
                      </a:pPr>
                      <a:r>
                        <a:rPr lang="en-US" sz="1050" kern="100">
                          <a:solidFill>
                            <a:srgbClr val="00B0F0"/>
                          </a:solidFill>
                          <a:effectLst/>
                        </a:rPr>
                        <a:t>-10</a:t>
                      </a:r>
                      <a:r>
                        <a:rPr lang="zh-CN" sz="1050" kern="100">
                          <a:solidFill>
                            <a:srgbClr val="00B0F0"/>
                          </a:solidFill>
                          <a:effectLst/>
                        </a:rPr>
                        <a:t>℃—</a:t>
                      </a:r>
                      <a:r>
                        <a:rPr lang="en-US" sz="1050" kern="100">
                          <a:solidFill>
                            <a:srgbClr val="00B0F0"/>
                          </a:solidFill>
                          <a:effectLst/>
                        </a:rPr>
                        <a:t>50</a:t>
                      </a:r>
                      <a:r>
                        <a:rPr lang="zh-CN" sz="1050" kern="100">
                          <a:solidFill>
                            <a:srgbClr val="00B0F0"/>
                          </a:solidFill>
                          <a:effectLst/>
                        </a:rPr>
                        <a:t>℃</a:t>
                      </a:r>
                      <a:endParaRPr lang="zh-CN" sz="1050" kern="100">
                        <a:solidFill>
                          <a:srgbClr val="00B0F0"/>
                        </a:solidFill>
                        <a:effectLst/>
                        <a:latin typeface="Calibri"/>
                        <a:ea typeface="宋体"/>
                        <a:cs typeface="Arial"/>
                      </a:endParaRPr>
                    </a:p>
                  </a:txBody>
                  <a:tcPr marL="68580" marR="68580" marT="0" marB="0"/>
                </a:tc>
              </a:tr>
              <a:tr h="180077">
                <a:tc>
                  <a:txBody>
                    <a:bodyPr/>
                    <a:lstStyle/>
                    <a:p>
                      <a:pPr algn="just">
                        <a:spcAft>
                          <a:spcPts val="0"/>
                        </a:spcAft>
                      </a:pPr>
                      <a:r>
                        <a:rPr lang="en-US" sz="1050" kern="100" dirty="0">
                          <a:effectLst/>
                        </a:rPr>
                        <a:t>Working Humidity</a:t>
                      </a:r>
                      <a:endParaRPr lang="zh-CN" sz="1050" kern="100" dirty="0">
                        <a:effectLst/>
                        <a:latin typeface="Calibri"/>
                        <a:ea typeface="宋体"/>
                        <a:cs typeface="Arial"/>
                      </a:endParaRPr>
                    </a:p>
                  </a:txBody>
                  <a:tcPr marL="68580" marR="68580" marT="0" marB="0"/>
                </a:tc>
                <a:tc>
                  <a:txBody>
                    <a:bodyPr/>
                    <a:lstStyle/>
                    <a:p>
                      <a:pPr algn="just">
                        <a:spcAft>
                          <a:spcPts val="0"/>
                        </a:spcAft>
                      </a:pPr>
                      <a:r>
                        <a:rPr lang="en-US" sz="1050" kern="100" dirty="0">
                          <a:solidFill>
                            <a:srgbClr val="00B0F0"/>
                          </a:solidFill>
                          <a:effectLst/>
                        </a:rPr>
                        <a:t>0-80%</a:t>
                      </a:r>
                      <a:endParaRPr lang="zh-CN" sz="1050" kern="100" dirty="0">
                        <a:solidFill>
                          <a:srgbClr val="00B0F0"/>
                        </a:solidFill>
                        <a:effectLst/>
                        <a:latin typeface="Calibri"/>
                        <a:ea typeface="宋体"/>
                        <a:cs typeface="Arial"/>
                      </a:endParaRPr>
                    </a:p>
                  </a:txBody>
                  <a:tcPr marL="68580" marR="68580" marT="0" marB="0"/>
                </a:tc>
              </a:tr>
            </a:tbl>
          </a:graphicData>
        </a:graphic>
      </p:graphicFrame>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732240" y="1196752"/>
            <a:ext cx="2292735" cy="2016224"/>
          </a:xfrm>
        </p:spPr>
      </p:pic>
      <p:sp>
        <p:nvSpPr>
          <p:cNvPr id="5" name="Text Box 5"/>
          <p:cNvSpPr>
            <a:spLocks noChangeArrowheads="1"/>
          </p:cNvSpPr>
          <p:nvPr/>
        </p:nvSpPr>
        <p:spPr bwMode="auto">
          <a:xfrm>
            <a:off x="4788024" y="260648"/>
            <a:ext cx="44644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b="1" dirty="0" smtClean="0">
                <a:solidFill>
                  <a:schemeClr val="bg1"/>
                </a:solidFill>
              </a:rPr>
              <a:t>SAC844 Specification</a:t>
            </a:r>
            <a:endParaRPr lang="zh-CN" altLang="en-US" b="1" dirty="0">
              <a:solidFill>
                <a:schemeClr val="bg1"/>
              </a:solidFill>
            </a:endParaRPr>
          </a:p>
        </p:txBody>
      </p:sp>
    </p:spTree>
    <p:extLst>
      <p:ext uri="{BB962C8B-B14F-4D97-AF65-F5344CB8AC3E}">
        <p14:creationId xmlns:p14="http://schemas.microsoft.com/office/powerpoint/2010/main" val="22703475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104680" y="2064048"/>
            <a:ext cx="3790950" cy="3333750"/>
          </a:xfrm>
        </p:spPr>
      </p:pic>
      <p:pic>
        <p:nvPicPr>
          <p:cNvPr id="1026" name="Picture 2" descr="D:\DAC\844.写真.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4680" y="1632000"/>
            <a:ext cx="4003824" cy="4003824"/>
          </a:xfrm>
          <a:prstGeom prst="rect">
            <a:avLst/>
          </a:prstGeom>
          <a:noFill/>
          <a:extLst>
            <a:ext uri="{909E8E84-426E-40DD-AFC4-6F175D3DCCD1}">
              <a14:hiddenFill xmlns:a14="http://schemas.microsoft.com/office/drawing/2010/main">
                <a:solidFill>
                  <a:srgbClr val="FFFFFF"/>
                </a:solidFill>
              </a14:hiddenFill>
            </a:ext>
          </a:extLst>
        </p:spPr>
      </p:pic>
      <p:sp>
        <p:nvSpPr>
          <p:cNvPr id="3" name="圆角矩形 2"/>
          <p:cNvSpPr/>
          <p:nvPr/>
        </p:nvSpPr>
        <p:spPr>
          <a:xfrm>
            <a:off x="6790877" y="3504208"/>
            <a:ext cx="466978" cy="46050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rgbClr val="FF0000"/>
                </a:solidFill>
              </a:ln>
              <a:solidFill>
                <a:srgbClr val="FF0000"/>
              </a:solidFill>
            </a:endParaRPr>
          </a:p>
        </p:txBody>
      </p:sp>
      <p:sp>
        <p:nvSpPr>
          <p:cNvPr id="7" name="圆角矩形 6"/>
          <p:cNvSpPr/>
          <p:nvPr/>
        </p:nvSpPr>
        <p:spPr>
          <a:xfrm rot="174985">
            <a:off x="6457770" y="1926915"/>
            <a:ext cx="1628613" cy="111324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15" name="圆角矩形 14"/>
          <p:cNvSpPr/>
          <p:nvPr/>
        </p:nvSpPr>
        <p:spPr>
          <a:xfrm rot="662379">
            <a:off x="8100898" y="2496930"/>
            <a:ext cx="200254" cy="1981928"/>
          </a:xfrm>
          <a:prstGeom prst="roundRect">
            <a:avLst/>
          </a:prstGeom>
          <a:noFill/>
          <a:ln w="25400" cap="sq" cmpd="sng">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18" name="圆角矩形 17"/>
          <p:cNvSpPr/>
          <p:nvPr/>
        </p:nvSpPr>
        <p:spPr>
          <a:xfrm rot="6009364">
            <a:off x="7678180" y="4402318"/>
            <a:ext cx="162613" cy="483482"/>
          </a:xfrm>
          <a:prstGeom prst="roundRect">
            <a:avLst/>
          </a:prstGeom>
          <a:noFill/>
          <a:ln w="25400" cap="sq" cmpd="sng">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19" name="圆角矩形 18"/>
          <p:cNvSpPr/>
          <p:nvPr/>
        </p:nvSpPr>
        <p:spPr>
          <a:xfrm rot="6009364">
            <a:off x="6690770" y="4176497"/>
            <a:ext cx="162613" cy="483482"/>
          </a:xfrm>
          <a:prstGeom prst="roundRect">
            <a:avLst/>
          </a:prstGeom>
          <a:noFill/>
          <a:ln w="25400" cap="sq" cmpd="sng">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20" name="圆角矩形 19"/>
          <p:cNvSpPr/>
          <p:nvPr/>
        </p:nvSpPr>
        <p:spPr>
          <a:xfrm rot="982945">
            <a:off x="6101659" y="2236000"/>
            <a:ext cx="128098" cy="1981928"/>
          </a:xfrm>
          <a:prstGeom prst="roundRect">
            <a:avLst/>
          </a:prstGeom>
          <a:noFill/>
          <a:ln w="25400" cap="sq" cmpd="sng">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17" name="椭圆 16"/>
          <p:cNvSpPr/>
          <p:nvPr/>
        </p:nvSpPr>
        <p:spPr>
          <a:xfrm>
            <a:off x="6165708" y="3226964"/>
            <a:ext cx="235116" cy="2052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7468830" y="3341524"/>
            <a:ext cx="334526" cy="4493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rot="438285">
            <a:off x="6280639" y="4721303"/>
            <a:ext cx="1898573" cy="464290"/>
          </a:xfrm>
          <a:prstGeom prst="round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 Box 5"/>
          <p:cNvSpPr>
            <a:spLocks noChangeArrowheads="1"/>
          </p:cNvSpPr>
          <p:nvPr/>
        </p:nvSpPr>
        <p:spPr bwMode="auto">
          <a:xfrm>
            <a:off x="5580112" y="260648"/>
            <a:ext cx="35283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b="1" dirty="0" smtClean="0">
                <a:solidFill>
                  <a:schemeClr val="bg1"/>
                </a:solidFill>
              </a:rPr>
              <a:t>SAC844 Features</a:t>
            </a:r>
            <a:endParaRPr lang="zh-CN" altLang="en-US" b="1" dirty="0">
              <a:solidFill>
                <a:schemeClr val="bg1"/>
              </a:solidFill>
            </a:endParaRPr>
          </a:p>
        </p:txBody>
      </p:sp>
      <p:sp>
        <p:nvSpPr>
          <p:cNvPr id="29" name="矩形 5"/>
          <p:cNvSpPr/>
          <p:nvPr/>
        </p:nvSpPr>
        <p:spPr>
          <a:xfrm>
            <a:off x="360040" y="1055638"/>
            <a:ext cx="4572000" cy="1077218"/>
          </a:xfrm>
          <a:prstGeom prst="rect">
            <a:avLst/>
          </a:prstGeom>
        </p:spPr>
        <p:txBody>
          <a:bodyPr>
            <a:spAutoFit/>
          </a:bodyPr>
          <a:lstStyle/>
          <a:p>
            <a:pPr marL="0" indent="0">
              <a:buFontTx/>
              <a:buNone/>
            </a:pPr>
            <a:r>
              <a:rPr lang="en-US" altLang="zh-CN" sz="1600" kern="0" dirty="0" smtClean="0">
                <a:solidFill>
                  <a:srgbClr val="00B050"/>
                </a:solidFill>
              </a:rPr>
              <a:t>Using high-performance CPU from TI to guarantee the equipment working capability. And with rich interface to enable the device more supportive</a:t>
            </a:r>
          </a:p>
        </p:txBody>
      </p:sp>
      <p:sp>
        <p:nvSpPr>
          <p:cNvPr id="36" name="矩形 7"/>
          <p:cNvSpPr/>
          <p:nvPr/>
        </p:nvSpPr>
        <p:spPr>
          <a:xfrm>
            <a:off x="395536" y="2204864"/>
            <a:ext cx="4572000" cy="830997"/>
          </a:xfrm>
          <a:prstGeom prst="rect">
            <a:avLst/>
          </a:prstGeom>
        </p:spPr>
        <p:txBody>
          <a:bodyPr>
            <a:spAutoFit/>
          </a:bodyPr>
          <a:lstStyle/>
          <a:p>
            <a:pPr marL="0" indent="0">
              <a:buFontTx/>
              <a:buNone/>
            </a:pPr>
            <a:r>
              <a:rPr lang="en-US" altLang="zh-CN" sz="1600" kern="0" dirty="0" smtClean="0">
                <a:solidFill>
                  <a:srgbClr val="00B050"/>
                </a:solidFill>
              </a:rPr>
              <a:t>4 Omron relay to guarantee equipment 24 hours working. Circuit isolation design to ensure input and output devices’ safety.</a:t>
            </a:r>
          </a:p>
        </p:txBody>
      </p:sp>
      <p:sp>
        <p:nvSpPr>
          <p:cNvPr id="37" name="矩形 20"/>
          <p:cNvSpPr/>
          <p:nvPr/>
        </p:nvSpPr>
        <p:spPr>
          <a:xfrm>
            <a:off x="395536" y="3071862"/>
            <a:ext cx="4572000" cy="1077218"/>
          </a:xfrm>
          <a:prstGeom prst="rect">
            <a:avLst/>
          </a:prstGeom>
        </p:spPr>
        <p:txBody>
          <a:bodyPr>
            <a:spAutoFit/>
          </a:bodyPr>
          <a:lstStyle/>
          <a:p>
            <a:pPr marL="0" indent="0">
              <a:buFontTx/>
              <a:buNone/>
            </a:pPr>
            <a:r>
              <a:rPr lang="en-US" altLang="zh-CN" sz="1600" kern="0" dirty="0" smtClean="0">
                <a:solidFill>
                  <a:srgbClr val="00B050"/>
                </a:solidFill>
              </a:rPr>
              <a:t>Various input and output ports of circuit protection measures, to reduce the controlling board’s damage from misuse of the installation process.</a:t>
            </a:r>
          </a:p>
        </p:txBody>
      </p:sp>
      <p:sp>
        <p:nvSpPr>
          <p:cNvPr id="38" name="矩形 22"/>
          <p:cNvSpPr/>
          <p:nvPr/>
        </p:nvSpPr>
        <p:spPr>
          <a:xfrm>
            <a:off x="395536" y="4242574"/>
            <a:ext cx="4572000" cy="584775"/>
          </a:xfrm>
          <a:prstGeom prst="rect">
            <a:avLst/>
          </a:prstGeom>
        </p:spPr>
        <p:txBody>
          <a:bodyPr>
            <a:spAutoFit/>
          </a:bodyPr>
          <a:lstStyle/>
          <a:p>
            <a:pPr marL="0" indent="0">
              <a:buFontTx/>
              <a:buNone/>
            </a:pPr>
            <a:r>
              <a:rPr lang="en-US" altLang="zh-CN" sz="1600" kern="0" dirty="0" smtClean="0">
                <a:solidFill>
                  <a:srgbClr val="00B050"/>
                </a:solidFill>
              </a:rPr>
              <a:t>Dongle chips, to ensure the normal operation of the entire hardware system.</a:t>
            </a:r>
          </a:p>
        </p:txBody>
      </p:sp>
      <p:sp>
        <p:nvSpPr>
          <p:cNvPr id="39" name="矩形 25"/>
          <p:cNvSpPr/>
          <p:nvPr/>
        </p:nvSpPr>
        <p:spPr>
          <a:xfrm>
            <a:off x="395536" y="4941168"/>
            <a:ext cx="4572000" cy="830997"/>
          </a:xfrm>
          <a:prstGeom prst="rect">
            <a:avLst/>
          </a:prstGeom>
        </p:spPr>
        <p:txBody>
          <a:bodyPr>
            <a:spAutoFit/>
          </a:bodyPr>
          <a:lstStyle/>
          <a:p>
            <a:pPr marL="0" indent="0">
              <a:buFontTx/>
              <a:buNone/>
            </a:pPr>
            <a:r>
              <a:rPr lang="en-US" altLang="zh-CN" sz="1600" kern="0" dirty="0" smtClean="0">
                <a:solidFill>
                  <a:srgbClr val="00B050"/>
                </a:solidFill>
              </a:rPr>
              <a:t>Farad capacitor using alternative lithium battery, long life battery. Ensure the long-term storage of data information.</a:t>
            </a:r>
          </a:p>
        </p:txBody>
      </p:sp>
      <p:sp>
        <p:nvSpPr>
          <p:cNvPr id="40" name="矩形 27"/>
          <p:cNvSpPr/>
          <p:nvPr/>
        </p:nvSpPr>
        <p:spPr>
          <a:xfrm>
            <a:off x="395536" y="5877272"/>
            <a:ext cx="4572000" cy="584775"/>
          </a:xfrm>
          <a:prstGeom prst="rect">
            <a:avLst/>
          </a:prstGeom>
        </p:spPr>
        <p:txBody>
          <a:bodyPr>
            <a:spAutoFit/>
          </a:bodyPr>
          <a:lstStyle/>
          <a:p>
            <a:pPr marL="0" indent="0">
              <a:buFontTx/>
              <a:buNone/>
            </a:pPr>
            <a:r>
              <a:rPr lang="en-US" altLang="zh-CN" sz="1600" kern="0" dirty="0" smtClean="0">
                <a:solidFill>
                  <a:srgbClr val="00B050"/>
                </a:solidFill>
              </a:rPr>
              <a:t>Plug-in mounting </a:t>
            </a:r>
            <a:r>
              <a:rPr lang="en-US" altLang="zh-CN" sz="1600" kern="0" dirty="0" smtClean="0">
                <a:solidFill>
                  <a:srgbClr val="00B050"/>
                </a:solidFill>
              </a:rPr>
              <a:t>interface, </a:t>
            </a:r>
          </a:p>
          <a:p>
            <a:pPr marL="0" indent="0">
              <a:buFontTx/>
              <a:buNone/>
            </a:pPr>
            <a:r>
              <a:rPr lang="en-US" altLang="zh-CN" sz="1600" kern="0" dirty="0" smtClean="0">
                <a:solidFill>
                  <a:srgbClr val="00B050"/>
                </a:solidFill>
              </a:rPr>
              <a:t>install </a:t>
            </a:r>
            <a:r>
              <a:rPr lang="en-US" altLang="zh-CN" sz="1600" kern="0" dirty="0" smtClean="0">
                <a:solidFill>
                  <a:srgbClr val="00B050"/>
                </a:solidFill>
              </a:rPr>
              <a:t>one time for all.</a:t>
            </a:r>
          </a:p>
        </p:txBody>
      </p:sp>
      <p:sp>
        <p:nvSpPr>
          <p:cNvPr id="41" name="圆角矩形 28"/>
          <p:cNvSpPr>
            <a:spLocks noChangeArrowheads="1"/>
          </p:cNvSpPr>
          <p:nvPr/>
        </p:nvSpPr>
        <p:spPr bwMode="auto">
          <a:xfrm>
            <a:off x="395536" y="1052736"/>
            <a:ext cx="4464496" cy="1080120"/>
          </a:xfrm>
          <a:prstGeom prst="roundRect">
            <a:avLst>
              <a:gd name="adj" fmla="val 16667"/>
            </a:avLst>
          </a:prstGeom>
          <a:noFill/>
          <a:ln w="19050">
            <a:solidFill>
              <a:srgbClr val="0070C0"/>
            </a:solidFill>
            <a:prstDash val="dash"/>
            <a:round/>
            <a:headEnd/>
            <a:tailEnd/>
          </a:ln>
        </p:spPr>
        <p:txBody>
          <a:bodyPr wrap="none" anchor="ctr"/>
          <a:lstStyle/>
          <a:p>
            <a:endParaRPr lang="zh-CN" altLang="en-US"/>
          </a:p>
        </p:txBody>
      </p:sp>
      <p:sp>
        <p:nvSpPr>
          <p:cNvPr id="42" name="圆角矩形 28"/>
          <p:cNvSpPr>
            <a:spLocks noChangeArrowheads="1"/>
          </p:cNvSpPr>
          <p:nvPr/>
        </p:nvSpPr>
        <p:spPr bwMode="auto">
          <a:xfrm>
            <a:off x="395536" y="2276872"/>
            <a:ext cx="4464496" cy="720080"/>
          </a:xfrm>
          <a:prstGeom prst="roundRect">
            <a:avLst>
              <a:gd name="adj" fmla="val 16667"/>
            </a:avLst>
          </a:prstGeom>
          <a:noFill/>
          <a:ln w="19050">
            <a:solidFill>
              <a:srgbClr val="0070C0"/>
            </a:solidFill>
            <a:prstDash val="dash"/>
            <a:round/>
            <a:headEnd/>
            <a:tailEnd/>
          </a:ln>
        </p:spPr>
        <p:txBody>
          <a:bodyPr wrap="none" anchor="ctr"/>
          <a:lstStyle/>
          <a:p>
            <a:endParaRPr lang="zh-CN" altLang="en-US"/>
          </a:p>
        </p:txBody>
      </p:sp>
      <p:sp>
        <p:nvSpPr>
          <p:cNvPr id="43" name="圆角矩形 28"/>
          <p:cNvSpPr>
            <a:spLocks noChangeArrowheads="1"/>
          </p:cNvSpPr>
          <p:nvPr/>
        </p:nvSpPr>
        <p:spPr bwMode="auto">
          <a:xfrm>
            <a:off x="395536" y="3140968"/>
            <a:ext cx="4464496" cy="1008112"/>
          </a:xfrm>
          <a:prstGeom prst="roundRect">
            <a:avLst>
              <a:gd name="adj" fmla="val 16667"/>
            </a:avLst>
          </a:prstGeom>
          <a:noFill/>
          <a:ln w="19050">
            <a:solidFill>
              <a:srgbClr val="0070C0"/>
            </a:solidFill>
            <a:prstDash val="dash"/>
            <a:round/>
            <a:headEnd/>
            <a:tailEnd/>
          </a:ln>
        </p:spPr>
        <p:txBody>
          <a:bodyPr wrap="none" anchor="ctr"/>
          <a:lstStyle/>
          <a:p>
            <a:endParaRPr lang="zh-CN" altLang="en-US"/>
          </a:p>
        </p:txBody>
      </p:sp>
      <p:sp>
        <p:nvSpPr>
          <p:cNvPr id="44" name="圆角矩形 28"/>
          <p:cNvSpPr>
            <a:spLocks noChangeArrowheads="1"/>
          </p:cNvSpPr>
          <p:nvPr/>
        </p:nvSpPr>
        <p:spPr bwMode="auto">
          <a:xfrm>
            <a:off x="395536" y="4221088"/>
            <a:ext cx="4464496" cy="576064"/>
          </a:xfrm>
          <a:prstGeom prst="roundRect">
            <a:avLst>
              <a:gd name="adj" fmla="val 16667"/>
            </a:avLst>
          </a:prstGeom>
          <a:noFill/>
          <a:ln w="19050">
            <a:solidFill>
              <a:srgbClr val="0070C0"/>
            </a:solidFill>
            <a:prstDash val="dash"/>
            <a:round/>
            <a:headEnd/>
            <a:tailEnd/>
          </a:ln>
        </p:spPr>
        <p:txBody>
          <a:bodyPr wrap="none" anchor="ctr"/>
          <a:lstStyle/>
          <a:p>
            <a:endParaRPr lang="zh-CN" altLang="en-US"/>
          </a:p>
        </p:txBody>
      </p:sp>
      <p:sp>
        <p:nvSpPr>
          <p:cNvPr id="45" name="圆角矩形 28"/>
          <p:cNvSpPr>
            <a:spLocks noChangeArrowheads="1"/>
          </p:cNvSpPr>
          <p:nvPr/>
        </p:nvSpPr>
        <p:spPr bwMode="auto">
          <a:xfrm>
            <a:off x="395536" y="5877272"/>
            <a:ext cx="4464496" cy="792088"/>
          </a:xfrm>
          <a:prstGeom prst="roundRect">
            <a:avLst>
              <a:gd name="adj" fmla="val 16667"/>
            </a:avLst>
          </a:prstGeom>
          <a:noFill/>
          <a:ln w="19050">
            <a:solidFill>
              <a:srgbClr val="0070C0"/>
            </a:solidFill>
            <a:prstDash val="dash"/>
            <a:round/>
            <a:headEnd/>
            <a:tailEnd/>
          </a:ln>
        </p:spPr>
        <p:txBody>
          <a:bodyPr wrap="none" anchor="ctr"/>
          <a:lstStyle/>
          <a:p>
            <a:endParaRPr lang="zh-CN" altLang="en-US"/>
          </a:p>
        </p:txBody>
      </p:sp>
      <p:sp>
        <p:nvSpPr>
          <p:cNvPr id="46" name="圆角矩形 28"/>
          <p:cNvSpPr>
            <a:spLocks noChangeArrowheads="1"/>
          </p:cNvSpPr>
          <p:nvPr/>
        </p:nvSpPr>
        <p:spPr bwMode="auto">
          <a:xfrm>
            <a:off x="395536" y="5013176"/>
            <a:ext cx="4464496" cy="720080"/>
          </a:xfrm>
          <a:prstGeom prst="roundRect">
            <a:avLst>
              <a:gd name="adj" fmla="val 16667"/>
            </a:avLst>
          </a:prstGeom>
          <a:noFill/>
          <a:ln w="19050">
            <a:solidFill>
              <a:srgbClr val="0070C0"/>
            </a:solidFill>
            <a:prstDash val="dash"/>
            <a:round/>
            <a:headEnd/>
            <a:tailEnd/>
          </a:ln>
        </p:spPr>
        <p:txBody>
          <a:bodyPr wrap="none" anchor="ctr"/>
          <a:lstStyle/>
          <a:p>
            <a:endParaRPr lang="zh-CN" altLang="en-US"/>
          </a:p>
        </p:txBody>
      </p:sp>
    </p:spTree>
    <p:extLst>
      <p:ext uri="{BB962C8B-B14F-4D97-AF65-F5344CB8AC3E}">
        <p14:creationId xmlns:p14="http://schemas.microsoft.com/office/powerpoint/2010/main" val="1915129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5"/>
                                        </p:tgtEl>
                                      </p:cBhvr>
                                    </p:animEffect>
                                    <p:anim calcmode="lin" valueType="num">
                                      <p:cBhvr>
                                        <p:cTn id="7" dur="1000"/>
                                        <p:tgtEl>
                                          <p:spTgt spid="5"/>
                                        </p:tgtEl>
                                        <p:attrNameLst>
                                          <p:attrName>ppt_x</p:attrName>
                                        </p:attrNameLst>
                                      </p:cBhvr>
                                      <p:tavLst>
                                        <p:tav tm="0">
                                          <p:val>
                                            <p:strVal val="ppt_x"/>
                                          </p:val>
                                        </p:tav>
                                        <p:tav tm="100000">
                                          <p:val>
                                            <p:strVal val="ppt_x"/>
                                          </p:val>
                                        </p:tav>
                                      </p:tavLst>
                                    </p:anim>
                                    <p:anim calcmode="lin" valueType="num">
                                      <p:cBhvr>
                                        <p:cTn id="8" dur="1000"/>
                                        <p:tgtEl>
                                          <p:spTgt spid="5"/>
                                        </p:tgtEl>
                                        <p:attrNameLst>
                                          <p:attrName>ppt_y</p:attrName>
                                        </p:attrNameLst>
                                      </p:cBhvr>
                                      <p:tavLst>
                                        <p:tav tm="0">
                                          <p:val>
                                            <p:strVal val="ppt_y"/>
                                          </p:val>
                                        </p:tav>
                                        <p:tav tm="100000">
                                          <p:val>
                                            <p:strVal val="ppt_y+.1"/>
                                          </p:val>
                                        </p:tav>
                                      </p:tavLst>
                                    </p:anim>
                                    <p:set>
                                      <p:cBhvr>
                                        <p:cTn id="9" dur="1" fill="hold">
                                          <p:stCondLst>
                                            <p:cond delay="999"/>
                                          </p:stCondLst>
                                        </p:cTn>
                                        <p:tgtEl>
                                          <p:spTgt spid="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fade">
                                      <p:cBhvr>
                                        <p:cTn id="14" dur="500"/>
                                        <p:tgtEl>
                                          <p:spTgt spid="102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6" presetClass="emph" presetSubtype="0" fill="hold" grpId="1" nodeType="clickEffect">
                                  <p:stCondLst>
                                    <p:cond delay="0"/>
                                  </p:stCondLst>
                                  <p:childTnLst>
                                    <p:animEffect transition="out" filter="fade">
                                      <p:cBhvr>
                                        <p:cTn id="44" dur="500" tmFilter="0, 0; .2, .5; .8, .5; 1, 0"/>
                                        <p:tgtEl>
                                          <p:spTgt spid="20"/>
                                        </p:tgtEl>
                                      </p:cBhvr>
                                    </p:animEffect>
                                    <p:animScale>
                                      <p:cBhvr>
                                        <p:cTn id="45" dur="250" autoRev="1" fill="hold"/>
                                        <p:tgtEl>
                                          <p:spTgt spid="20"/>
                                        </p:tgtEl>
                                      </p:cBhvr>
                                      <p:by x="105000" y="105000"/>
                                    </p:animScale>
                                  </p:childTnLst>
                                </p:cTn>
                              </p:par>
                              <p:par>
                                <p:cTn id="46" presetID="26" presetClass="emph" presetSubtype="0" fill="hold" grpId="1" nodeType="withEffect">
                                  <p:stCondLst>
                                    <p:cond delay="0"/>
                                  </p:stCondLst>
                                  <p:childTnLst>
                                    <p:animEffect transition="out" filter="fade">
                                      <p:cBhvr>
                                        <p:cTn id="47" dur="500" tmFilter="0, 0; .2, .5; .8, .5; 1, 0"/>
                                        <p:tgtEl>
                                          <p:spTgt spid="19"/>
                                        </p:tgtEl>
                                      </p:cBhvr>
                                    </p:animEffect>
                                    <p:animScale>
                                      <p:cBhvr>
                                        <p:cTn id="48" dur="250" autoRev="1" fill="hold"/>
                                        <p:tgtEl>
                                          <p:spTgt spid="19"/>
                                        </p:tgtEl>
                                      </p:cBhvr>
                                      <p:by x="105000" y="105000"/>
                                    </p:animScale>
                                  </p:childTnLst>
                                </p:cTn>
                              </p:par>
                              <p:par>
                                <p:cTn id="49" presetID="26" presetClass="emph" presetSubtype="0" fill="hold" grpId="1" nodeType="withEffect">
                                  <p:stCondLst>
                                    <p:cond delay="0"/>
                                  </p:stCondLst>
                                  <p:childTnLst>
                                    <p:animEffect transition="out" filter="fade">
                                      <p:cBhvr>
                                        <p:cTn id="50" dur="500" tmFilter="0, 0; .2, .5; .8, .5; 1, 0"/>
                                        <p:tgtEl>
                                          <p:spTgt spid="18"/>
                                        </p:tgtEl>
                                      </p:cBhvr>
                                    </p:animEffect>
                                    <p:animScale>
                                      <p:cBhvr>
                                        <p:cTn id="51" dur="250" autoRev="1" fill="hold"/>
                                        <p:tgtEl>
                                          <p:spTgt spid="18"/>
                                        </p:tgtEl>
                                      </p:cBhvr>
                                      <p:by x="105000" y="105000"/>
                                    </p:animScale>
                                  </p:childTnLst>
                                </p:cTn>
                              </p:par>
                              <p:par>
                                <p:cTn id="52" presetID="26" presetClass="emph" presetSubtype="0" fill="hold" grpId="1" nodeType="withEffect">
                                  <p:stCondLst>
                                    <p:cond delay="0"/>
                                  </p:stCondLst>
                                  <p:childTnLst>
                                    <p:animEffect transition="out" filter="fade">
                                      <p:cBhvr>
                                        <p:cTn id="53" dur="500" tmFilter="0, 0; .2, .5; .8, .5; 1, 0"/>
                                        <p:tgtEl>
                                          <p:spTgt spid="15"/>
                                        </p:tgtEl>
                                      </p:cBhvr>
                                    </p:animEffect>
                                    <p:animScale>
                                      <p:cBhvr>
                                        <p:cTn id="54" dur="250" autoRev="1" fill="hold"/>
                                        <p:tgtEl>
                                          <p:spTgt spid="15"/>
                                        </p:tgtEl>
                                      </p:cBhvr>
                                      <p:by x="105000" y="105000"/>
                                    </p:animScale>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2" nodeType="clickEffect">
                                  <p:stCondLst>
                                    <p:cond delay="0"/>
                                  </p:stCondLst>
                                  <p:childTnLst>
                                    <p:set>
                                      <p:cBhvr>
                                        <p:cTn id="58" dur="1" fill="hold">
                                          <p:stCondLst>
                                            <p:cond delay="0"/>
                                          </p:stCondLst>
                                        </p:cTn>
                                        <p:tgtEl>
                                          <p:spTgt spid="20"/>
                                        </p:tgtEl>
                                        <p:attrNameLst>
                                          <p:attrName>style.visibility</p:attrName>
                                        </p:attrNameLst>
                                      </p:cBhvr>
                                      <p:to>
                                        <p:strVal val="hidden"/>
                                      </p:to>
                                    </p:set>
                                  </p:childTnLst>
                                </p:cTn>
                              </p:par>
                              <p:par>
                                <p:cTn id="59" presetID="1" presetClass="exit" presetSubtype="0" fill="hold" grpId="2" nodeType="withEffect">
                                  <p:stCondLst>
                                    <p:cond delay="0"/>
                                  </p:stCondLst>
                                  <p:childTnLst>
                                    <p:set>
                                      <p:cBhvr>
                                        <p:cTn id="60" dur="1" fill="hold">
                                          <p:stCondLst>
                                            <p:cond delay="0"/>
                                          </p:stCondLst>
                                        </p:cTn>
                                        <p:tgtEl>
                                          <p:spTgt spid="19"/>
                                        </p:tgtEl>
                                        <p:attrNameLst>
                                          <p:attrName>style.visibility</p:attrName>
                                        </p:attrNameLst>
                                      </p:cBhvr>
                                      <p:to>
                                        <p:strVal val="hidden"/>
                                      </p:to>
                                    </p:set>
                                  </p:childTnLst>
                                </p:cTn>
                              </p:par>
                              <p:par>
                                <p:cTn id="61" presetID="1" presetClass="exit" presetSubtype="0" fill="hold" grpId="2" nodeType="withEffect">
                                  <p:stCondLst>
                                    <p:cond delay="0"/>
                                  </p:stCondLst>
                                  <p:childTnLst>
                                    <p:set>
                                      <p:cBhvr>
                                        <p:cTn id="62" dur="1" fill="hold">
                                          <p:stCondLst>
                                            <p:cond delay="0"/>
                                          </p:stCondLst>
                                        </p:cTn>
                                        <p:tgtEl>
                                          <p:spTgt spid="18"/>
                                        </p:tgtEl>
                                        <p:attrNameLst>
                                          <p:attrName>style.visibility</p:attrName>
                                        </p:attrNameLst>
                                      </p:cBhvr>
                                      <p:to>
                                        <p:strVal val="hidden"/>
                                      </p:to>
                                    </p:set>
                                  </p:childTnLst>
                                </p:cTn>
                              </p:par>
                              <p:par>
                                <p:cTn id="63" presetID="1" presetClass="exit" presetSubtype="0" fill="hold" grpId="2" nodeType="withEffect">
                                  <p:stCondLst>
                                    <p:cond delay="0"/>
                                  </p:stCondLst>
                                  <p:childTnLst>
                                    <p:set>
                                      <p:cBhvr>
                                        <p:cTn id="64" dur="1" fill="hold">
                                          <p:stCondLst>
                                            <p:cond delay="0"/>
                                          </p:stCondLst>
                                        </p:cTn>
                                        <p:tgtEl>
                                          <p:spTgt spid="15"/>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down)">
                                      <p:cBhvr>
                                        <p:cTn id="69" dur="500"/>
                                        <p:tgtEl>
                                          <p:spTgt spid="1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xit" presetSubtype="0" fill="hold" grpId="1" nodeType="clickEffect">
                                  <p:stCondLst>
                                    <p:cond delay="0"/>
                                  </p:stCondLst>
                                  <p:childTnLst>
                                    <p:set>
                                      <p:cBhvr>
                                        <p:cTn id="73" dur="1" fill="hold">
                                          <p:stCondLst>
                                            <p:cond delay="0"/>
                                          </p:stCondLst>
                                        </p:cTn>
                                        <p:tgtEl>
                                          <p:spTgt spid="17"/>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22"/>
                                        </p:tgtEl>
                                        <p:attrNameLst>
                                          <p:attrName>style.visibility</p:attrName>
                                        </p:attrNameLst>
                                      </p:cBhvr>
                                      <p:to>
                                        <p:strVal val="visible"/>
                                      </p:to>
                                    </p:set>
                                    <p:anim calcmode="lin" valueType="num">
                                      <p:cBhvr>
                                        <p:cTn id="78" dur="500" fill="hold"/>
                                        <p:tgtEl>
                                          <p:spTgt spid="22"/>
                                        </p:tgtEl>
                                        <p:attrNameLst>
                                          <p:attrName>ppt_w</p:attrName>
                                        </p:attrNameLst>
                                      </p:cBhvr>
                                      <p:tavLst>
                                        <p:tav tm="0">
                                          <p:val>
                                            <p:fltVal val="0"/>
                                          </p:val>
                                        </p:tav>
                                        <p:tav tm="100000">
                                          <p:val>
                                            <p:strVal val="#ppt_w"/>
                                          </p:val>
                                        </p:tav>
                                      </p:tavLst>
                                    </p:anim>
                                    <p:anim calcmode="lin" valueType="num">
                                      <p:cBhvr>
                                        <p:cTn id="79" dur="500" fill="hold"/>
                                        <p:tgtEl>
                                          <p:spTgt spid="22"/>
                                        </p:tgtEl>
                                        <p:attrNameLst>
                                          <p:attrName>ppt_h</p:attrName>
                                        </p:attrNameLst>
                                      </p:cBhvr>
                                      <p:tavLst>
                                        <p:tav tm="0">
                                          <p:val>
                                            <p:fltVal val="0"/>
                                          </p:val>
                                        </p:tav>
                                        <p:tav tm="100000">
                                          <p:val>
                                            <p:strVal val="#ppt_h"/>
                                          </p:val>
                                        </p:tav>
                                      </p:tavLst>
                                    </p:anim>
                                    <p:animEffect transition="in" filter="fade">
                                      <p:cBhvr>
                                        <p:cTn id="80" dur="500"/>
                                        <p:tgtEl>
                                          <p:spTgt spid="22"/>
                                        </p:tgtEl>
                                      </p:cBhvr>
                                    </p:animEffect>
                                  </p:childTnLst>
                                </p:cTn>
                              </p:par>
                            </p:childTnLst>
                          </p:cTn>
                        </p:par>
                      </p:childTnLst>
                    </p:cTn>
                  </p:par>
                  <p:par>
                    <p:cTn id="81" fill="hold">
                      <p:stCondLst>
                        <p:cond delay="indefinite"/>
                      </p:stCondLst>
                      <p:childTnLst>
                        <p:par>
                          <p:cTn id="82" fill="hold">
                            <p:stCondLst>
                              <p:cond delay="0"/>
                            </p:stCondLst>
                            <p:childTnLst>
                              <p:par>
                                <p:cTn id="83" presetID="1" presetClass="exit" presetSubtype="0" fill="hold" grpId="1" nodeType="clickEffect">
                                  <p:stCondLst>
                                    <p:cond delay="0"/>
                                  </p:stCondLst>
                                  <p:childTnLst>
                                    <p:set>
                                      <p:cBhvr>
                                        <p:cTn id="84" dur="1" fill="hold">
                                          <p:stCondLst>
                                            <p:cond delay="0"/>
                                          </p:stCondLst>
                                        </p:cTn>
                                        <p:tgtEl>
                                          <p:spTgt spid="22"/>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25"/>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29"/>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37"/>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38"/>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39"/>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7" grpId="0" animBg="1"/>
      <p:bldP spid="7" grpId="1" animBg="1"/>
      <p:bldP spid="15" grpId="0" animBg="1"/>
      <p:bldP spid="15" grpId="1" animBg="1"/>
      <p:bldP spid="15" grpId="2" animBg="1"/>
      <p:bldP spid="18" grpId="0" animBg="1"/>
      <p:bldP spid="18" grpId="1" animBg="1"/>
      <p:bldP spid="18" grpId="2" animBg="1"/>
      <p:bldP spid="19" grpId="0" animBg="1"/>
      <p:bldP spid="19" grpId="1" animBg="1"/>
      <p:bldP spid="19" grpId="2" animBg="1"/>
      <p:bldP spid="20" grpId="0" animBg="1"/>
      <p:bldP spid="20" grpId="1" animBg="1"/>
      <p:bldP spid="20" grpId="2" animBg="1"/>
      <p:bldP spid="17" grpId="0" animBg="1"/>
      <p:bldP spid="17" grpId="1" animBg="1"/>
      <p:bldP spid="22" grpId="0" animBg="1"/>
      <p:bldP spid="22" grpId="1" animBg="1"/>
      <p:bldP spid="25" grpId="0" animBg="1"/>
      <p:bldP spid="29" grpId="0"/>
      <p:bldP spid="36" grpId="0"/>
      <p:bldP spid="37" grpId="0"/>
      <p:bldP spid="38" grpId="0"/>
      <p:bldP spid="39" grpId="0"/>
      <p:bldP spid="4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表格 22"/>
          <p:cNvGraphicFramePr>
            <a:graphicFrameLocks noGrp="1"/>
          </p:cNvGraphicFramePr>
          <p:nvPr>
            <p:extLst>
              <p:ext uri="{D42A27DB-BD31-4B8C-83A1-F6EECF244321}">
                <p14:modId xmlns:p14="http://schemas.microsoft.com/office/powerpoint/2010/main" val="3187669262"/>
              </p:ext>
            </p:extLst>
          </p:nvPr>
        </p:nvGraphicFramePr>
        <p:xfrm>
          <a:off x="4211960" y="1556792"/>
          <a:ext cx="3543161" cy="3926520"/>
        </p:xfrm>
        <a:graphic>
          <a:graphicData uri="http://schemas.openxmlformats.org/drawingml/2006/table">
            <a:tbl>
              <a:tblPr firstRow="1" firstCol="1" bandRow="1">
                <a:tableStyleId>{5C22544A-7EE6-4342-B048-85BDC9FD1C3A}</a:tableStyleId>
              </a:tblPr>
              <a:tblGrid>
                <a:gridCol w="495488"/>
                <a:gridCol w="3047673"/>
              </a:tblGrid>
              <a:tr h="272571">
                <a:tc>
                  <a:txBody>
                    <a:bodyPr/>
                    <a:lstStyle/>
                    <a:p>
                      <a:pPr algn="ctr">
                        <a:spcAft>
                          <a:spcPts val="0"/>
                        </a:spcAft>
                      </a:pPr>
                      <a:r>
                        <a:rPr lang="en-US" sz="1000" kern="0" dirty="0">
                          <a:effectLst/>
                        </a:rPr>
                        <a:t>NO.</a:t>
                      </a:r>
                      <a:endParaRPr lang="zh-CN" sz="1050" kern="100" dirty="0">
                        <a:effectLst/>
                        <a:latin typeface="Calibri"/>
                        <a:ea typeface="宋体"/>
                        <a:cs typeface="Times New Roman"/>
                      </a:endParaRPr>
                    </a:p>
                  </a:txBody>
                  <a:tcPr marL="68580" marR="68580" marT="0" marB="0"/>
                </a:tc>
                <a:tc>
                  <a:txBody>
                    <a:bodyPr/>
                    <a:lstStyle/>
                    <a:p>
                      <a:pPr algn="ctr">
                        <a:spcAft>
                          <a:spcPts val="0"/>
                        </a:spcAft>
                      </a:pPr>
                      <a:r>
                        <a:rPr lang="en-US" sz="1000" kern="0">
                          <a:effectLst/>
                        </a:rPr>
                        <a:t>Describe</a:t>
                      </a:r>
                      <a:endParaRPr lang="zh-CN" sz="1050" kern="100">
                        <a:effectLst/>
                        <a:latin typeface="Calibri"/>
                        <a:ea typeface="宋体"/>
                        <a:cs typeface="Times New Roman"/>
                      </a:endParaRPr>
                    </a:p>
                  </a:txBody>
                  <a:tcPr marL="68580" marR="68580" marT="0" marB="0"/>
                </a:tc>
              </a:tr>
              <a:tr h="309225">
                <a:tc>
                  <a:txBody>
                    <a:bodyPr/>
                    <a:lstStyle/>
                    <a:p>
                      <a:pPr algn="ctr">
                        <a:spcAft>
                          <a:spcPts val="0"/>
                        </a:spcAft>
                      </a:pPr>
                      <a:r>
                        <a:rPr lang="en-US" altLang="zh-CN" sz="1050" kern="100" dirty="0" smtClean="0">
                          <a:effectLst/>
                          <a:latin typeface="Calibri"/>
                          <a:ea typeface="宋体"/>
                          <a:cs typeface="Times New Roman"/>
                        </a:rPr>
                        <a:t>1</a:t>
                      </a:r>
                      <a:endParaRPr lang="zh-CN" sz="1050" kern="100" dirty="0">
                        <a:effectLst/>
                        <a:latin typeface="Calibri"/>
                        <a:ea typeface="宋体"/>
                        <a:cs typeface="Times New Roman"/>
                      </a:endParaRPr>
                    </a:p>
                  </a:txBody>
                  <a:tcPr marL="68580" marR="68580" marT="0" marB="0" anchor="ctr"/>
                </a:tc>
                <a:tc>
                  <a:txBody>
                    <a:bodyPr/>
                    <a:lstStyle/>
                    <a:p>
                      <a:pPr algn="l">
                        <a:spcAft>
                          <a:spcPts val="0"/>
                        </a:spcAft>
                      </a:pPr>
                      <a:r>
                        <a:rPr lang="en-US" sz="1000" kern="0" dirty="0">
                          <a:solidFill>
                            <a:srgbClr val="0070C0"/>
                          </a:solidFill>
                          <a:effectLst/>
                        </a:rPr>
                        <a:t>Power </a:t>
                      </a:r>
                      <a:r>
                        <a:rPr lang="en-US" sz="1000" kern="0" dirty="0" smtClean="0">
                          <a:solidFill>
                            <a:srgbClr val="0070C0"/>
                          </a:solidFill>
                          <a:effectLst/>
                        </a:rPr>
                        <a:t>Input </a:t>
                      </a:r>
                      <a:r>
                        <a:rPr lang="zh-CN" altLang="en-US" sz="1000" kern="0" dirty="0" smtClean="0">
                          <a:solidFill>
                            <a:srgbClr val="0070C0"/>
                          </a:solidFill>
                          <a:effectLst/>
                        </a:rPr>
                        <a:t>（</a:t>
                      </a:r>
                      <a:r>
                        <a:rPr lang="en-US" altLang="zh-CN" sz="1000" kern="0" dirty="0" smtClean="0">
                          <a:solidFill>
                            <a:srgbClr val="0070C0"/>
                          </a:solidFill>
                          <a:effectLst/>
                        </a:rPr>
                        <a:t>DC12V  4A</a:t>
                      </a:r>
                      <a:r>
                        <a:rPr lang="zh-CN" altLang="en-US" sz="1000" kern="0" dirty="0" smtClean="0">
                          <a:solidFill>
                            <a:srgbClr val="0070C0"/>
                          </a:solidFill>
                          <a:effectLst/>
                        </a:rPr>
                        <a:t>）</a:t>
                      </a:r>
                      <a:endParaRPr lang="zh-CN" sz="1050" kern="100" dirty="0">
                        <a:solidFill>
                          <a:srgbClr val="0070C0"/>
                        </a:solidFill>
                        <a:effectLst/>
                        <a:latin typeface="Calibri"/>
                        <a:ea typeface="宋体"/>
                        <a:cs typeface="Times New Roman"/>
                      </a:endParaRPr>
                    </a:p>
                  </a:txBody>
                  <a:tcPr marL="68580" marR="68580" marT="0" marB="0" anchor="ctr"/>
                </a:tc>
              </a:tr>
              <a:tr h="272571">
                <a:tc>
                  <a:txBody>
                    <a:bodyPr/>
                    <a:lstStyle/>
                    <a:p>
                      <a:pPr algn="ctr">
                        <a:spcAft>
                          <a:spcPts val="0"/>
                        </a:spcAft>
                      </a:pPr>
                      <a:r>
                        <a:rPr lang="en-US" altLang="zh-CN" sz="1050" kern="100" dirty="0" smtClean="0">
                          <a:effectLst/>
                          <a:latin typeface="Calibri"/>
                          <a:ea typeface="宋体"/>
                          <a:cs typeface="Times New Roman"/>
                        </a:rPr>
                        <a:t>2</a:t>
                      </a:r>
                    </a:p>
                  </a:txBody>
                  <a:tcPr marL="68580" marR="68580" marT="0" marB="0"/>
                </a:tc>
                <a:tc>
                  <a:txBody>
                    <a:bodyPr/>
                    <a:lstStyle/>
                    <a:p>
                      <a:pPr algn="l">
                        <a:spcAft>
                          <a:spcPts val="0"/>
                        </a:spcAft>
                      </a:pPr>
                      <a:r>
                        <a:rPr lang="en-US" sz="1000" kern="0" dirty="0">
                          <a:solidFill>
                            <a:srgbClr val="0070C0"/>
                          </a:solidFill>
                          <a:effectLst/>
                        </a:rPr>
                        <a:t>Min USB port </a:t>
                      </a:r>
                      <a:r>
                        <a:rPr lang="en-US" sz="1000" kern="0" dirty="0" smtClean="0">
                          <a:solidFill>
                            <a:srgbClr val="0070C0"/>
                          </a:solidFill>
                          <a:effectLst/>
                        </a:rPr>
                        <a:t>(Only</a:t>
                      </a:r>
                      <a:r>
                        <a:rPr lang="en-US" sz="1000" kern="0" baseline="0" dirty="0" smtClean="0">
                          <a:solidFill>
                            <a:srgbClr val="0070C0"/>
                          </a:solidFill>
                          <a:effectLst/>
                        </a:rPr>
                        <a:t> for </a:t>
                      </a:r>
                      <a:r>
                        <a:rPr lang="en-US" sz="1000" kern="0" dirty="0" smtClean="0">
                          <a:solidFill>
                            <a:srgbClr val="0070C0"/>
                          </a:solidFill>
                          <a:effectLst/>
                        </a:rPr>
                        <a:t>upgrade </a:t>
                      </a:r>
                      <a:r>
                        <a:rPr lang="en-US" sz="1000" kern="0" dirty="0">
                          <a:solidFill>
                            <a:srgbClr val="0070C0"/>
                          </a:solidFill>
                          <a:effectLst/>
                        </a:rPr>
                        <a:t>firmware)</a:t>
                      </a:r>
                      <a:endParaRPr lang="zh-CN" sz="1050" kern="100" dirty="0">
                        <a:solidFill>
                          <a:srgbClr val="0070C0"/>
                        </a:solidFill>
                        <a:effectLst/>
                        <a:latin typeface="Calibri"/>
                        <a:ea typeface="宋体"/>
                        <a:cs typeface="Times New Roman"/>
                      </a:endParaRPr>
                    </a:p>
                  </a:txBody>
                  <a:tcPr marL="68580" marR="68580" marT="0" marB="0" anchor="ctr"/>
                </a:tc>
              </a:tr>
              <a:tr h="272571">
                <a:tc>
                  <a:txBody>
                    <a:bodyPr/>
                    <a:lstStyle/>
                    <a:p>
                      <a:pPr algn="ctr">
                        <a:spcAft>
                          <a:spcPts val="0"/>
                        </a:spcAft>
                      </a:pPr>
                      <a:r>
                        <a:rPr lang="en-US" sz="1000" kern="0" dirty="0">
                          <a:effectLst/>
                        </a:rPr>
                        <a:t>3</a:t>
                      </a:r>
                      <a:endParaRPr lang="zh-CN" sz="1050" kern="100" dirty="0">
                        <a:effectLst/>
                        <a:latin typeface="Calibri"/>
                        <a:ea typeface="宋体"/>
                        <a:cs typeface="Times New Roman"/>
                      </a:endParaRPr>
                    </a:p>
                  </a:txBody>
                  <a:tcPr marL="68580" marR="68580" marT="0" marB="0"/>
                </a:tc>
                <a:tc>
                  <a:txBody>
                    <a:bodyPr/>
                    <a:lstStyle/>
                    <a:p>
                      <a:pPr algn="l">
                        <a:spcAft>
                          <a:spcPts val="0"/>
                        </a:spcAft>
                      </a:pPr>
                      <a:r>
                        <a:rPr lang="en-US" sz="1000" kern="0" dirty="0" smtClean="0">
                          <a:solidFill>
                            <a:srgbClr val="0070C0"/>
                          </a:solidFill>
                          <a:effectLst/>
                        </a:rPr>
                        <a:t>TCP/IP</a:t>
                      </a:r>
                      <a:endParaRPr lang="zh-CN" sz="1050" kern="100" dirty="0">
                        <a:solidFill>
                          <a:srgbClr val="0070C0"/>
                        </a:solidFill>
                        <a:effectLst/>
                        <a:latin typeface="Calibri"/>
                        <a:ea typeface="宋体"/>
                        <a:cs typeface="Times New Roman"/>
                      </a:endParaRPr>
                    </a:p>
                  </a:txBody>
                  <a:tcPr marL="68580" marR="68580" marT="0" marB="0" anchor="ctr"/>
                </a:tc>
              </a:tr>
              <a:tr h="272571">
                <a:tc>
                  <a:txBody>
                    <a:bodyPr/>
                    <a:lstStyle/>
                    <a:p>
                      <a:pPr algn="ctr">
                        <a:spcAft>
                          <a:spcPts val="0"/>
                        </a:spcAft>
                      </a:pPr>
                      <a:r>
                        <a:rPr lang="en-US" sz="1000" kern="0" dirty="0">
                          <a:effectLst/>
                        </a:rPr>
                        <a:t>4</a:t>
                      </a:r>
                      <a:endParaRPr lang="zh-CN" sz="1050" kern="100" dirty="0">
                        <a:effectLst/>
                        <a:latin typeface="Calibri"/>
                        <a:ea typeface="宋体"/>
                        <a:cs typeface="Times New Roman"/>
                      </a:endParaRPr>
                    </a:p>
                  </a:txBody>
                  <a:tcPr marL="68580" marR="68580" marT="0" marB="0"/>
                </a:tc>
                <a:tc>
                  <a:txBody>
                    <a:bodyPr/>
                    <a:lstStyle/>
                    <a:p>
                      <a:pPr algn="l">
                        <a:spcAft>
                          <a:spcPts val="0"/>
                        </a:spcAft>
                      </a:pPr>
                      <a:r>
                        <a:rPr lang="en-US" sz="1000" kern="0" dirty="0">
                          <a:solidFill>
                            <a:srgbClr val="0070C0"/>
                          </a:solidFill>
                          <a:effectLst/>
                        </a:rPr>
                        <a:t>RS485 port </a:t>
                      </a:r>
                      <a:r>
                        <a:rPr lang="en-US" sz="1000" kern="0" dirty="0" smtClean="0">
                          <a:solidFill>
                            <a:srgbClr val="0070C0"/>
                          </a:solidFill>
                          <a:effectLst/>
                        </a:rPr>
                        <a:t>(Only for new</a:t>
                      </a:r>
                      <a:r>
                        <a:rPr lang="en-US" sz="1000" kern="0" baseline="0" dirty="0" smtClean="0">
                          <a:solidFill>
                            <a:srgbClr val="0070C0"/>
                          </a:solidFill>
                          <a:effectLst/>
                        </a:rPr>
                        <a:t> T5 Reader</a:t>
                      </a:r>
                      <a:r>
                        <a:rPr lang="en-US" sz="1000" kern="0" dirty="0" smtClean="0">
                          <a:solidFill>
                            <a:srgbClr val="0070C0"/>
                          </a:solidFill>
                          <a:effectLst/>
                        </a:rPr>
                        <a:t>)</a:t>
                      </a:r>
                      <a:endParaRPr lang="zh-CN" sz="1050" kern="100" dirty="0">
                        <a:solidFill>
                          <a:srgbClr val="0070C0"/>
                        </a:solidFill>
                        <a:effectLst/>
                        <a:latin typeface="Calibri"/>
                        <a:ea typeface="宋体"/>
                        <a:cs typeface="Times New Roman"/>
                      </a:endParaRPr>
                    </a:p>
                  </a:txBody>
                  <a:tcPr marL="68580" marR="68580" marT="0" marB="0" anchor="ctr"/>
                </a:tc>
              </a:tr>
              <a:tr h="272571">
                <a:tc>
                  <a:txBody>
                    <a:bodyPr/>
                    <a:lstStyle/>
                    <a:p>
                      <a:pPr algn="ctr">
                        <a:spcAft>
                          <a:spcPts val="0"/>
                        </a:spcAft>
                      </a:pPr>
                      <a:r>
                        <a:rPr lang="en-US" sz="1000" kern="0" dirty="0">
                          <a:effectLst/>
                        </a:rPr>
                        <a:t>5</a:t>
                      </a:r>
                      <a:endParaRPr lang="zh-CN" sz="1050" kern="100" dirty="0">
                        <a:effectLst/>
                        <a:latin typeface="Calibri"/>
                        <a:ea typeface="宋体"/>
                        <a:cs typeface="Times New Roman"/>
                      </a:endParaRPr>
                    </a:p>
                  </a:txBody>
                  <a:tcPr marL="68580" marR="68580" marT="0" marB="0"/>
                </a:tc>
                <a:tc>
                  <a:txBody>
                    <a:bodyPr/>
                    <a:lstStyle/>
                    <a:p>
                      <a:pPr algn="l">
                        <a:spcAft>
                          <a:spcPts val="0"/>
                        </a:spcAft>
                      </a:pPr>
                      <a:r>
                        <a:rPr lang="en-US" sz="1000" kern="0" dirty="0">
                          <a:solidFill>
                            <a:srgbClr val="0070C0"/>
                          </a:solidFill>
                          <a:effectLst/>
                        </a:rPr>
                        <a:t>I2C Expand Port</a:t>
                      </a:r>
                      <a:r>
                        <a:rPr lang="zh-CN" sz="1000" kern="0" dirty="0" smtClean="0">
                          <a:solidFill>
                            <a:srgbClr val="0070C0"/>
                          </a:solidFill>
                          <a:effectLst/>
                        </a:rPr>
                        <a:t>（</a:t>
                      </a:r>
                      <a:r>
                        <a:rPr lang="en-US" altLang="zh-CN" sz="1000" dirty="0" smtClean="0">
                          <a:solidFill>
                            <a:srgbClr val="0070C0"/>
                          </a:solidFill>
                          <a:effectLst/>
                        </a:rPr>
                        <a:t>Reserved interface</a:t>
                      </a:r>
                      <a:r>
                        <a:rPr lang="zh-CN" sz="1000" kern="0" dirty="0" smtClean="0">
                          <a:solidFill>
                            <a:srgbClr val="0070C0"/>
                          </a:solidFill>
                          <a:effectLst/>
                        </a:rPr>
                        <a:t>）</a:t>
                      </a:r>
                      <a:endParaRPr lang="zh-CN" sz="1050" kern="100" dirty="0">
                        <a:solidFill>
                          <a:srgbClr val="0070C0"/>
                        </a:solidFill>
                        <a:effectLst/>
                        <a:latin typeface="Calibri"/>
                        <a:ea typeface="宋体"/>
                        <a:cs typeface="Times New Roman"/>
                      </a:endParaRPr>
                    </a:p>
                  </a:txBody>
                  <a:tcPr marL="68580" marR="68580" marT="0" marB="0" anchor="ctr"/>
                </a:tc>
              </a:tr>
              <a:tr h="291469">
                <a:tc>
                  <a:txBody>
                    <a:bodyPr/>
                    <a:lstStyle/>
                    <a:p>
                      <a:pPr algn="ctr">
                        <a:spcAft>
                          <a:spcPts val="0"/>
                        </a:spcAft>
                      </a:pPr>
                      <a:r>
                        <a:rPr lang="en-US" sz="1000" kern="0" dirty="0">
                          <a:effectLst/>
                        </a:rPr>
                        <a:t>6</a:t>
                      </a:r>
                      <a:endParaRPr lang="zh-CN" sz="1050" kern="100" dirty="0">
                        <a:effectLst/>
                        <a:latin typeface="Calibri"/>
                        <a:ea typeface="宋体"/>
                        <a:cs typeface="Times New Roman"/>
                      </a:endParaRPr>
                    </a:p>
                  </a:txBody>
                  <a:tcPr marL="68580" marR="68580" marT="0" marB="0" anchor="ctr"/>
                </a:tc>
                <a:tc>
                  <a:txBody>
                    <a:bodyPr/>
                    <a:lstStyle/>
                    <a:p>
                      <a:pPr algn="l">
                        <a:spcAft>
                          <a:spcPts val="0"/>
                        </a:spcAft>
                      </a:pPr>
                      <a:r>
                        <a:rPr lang="en-US" sz="1000" kern="0" dirty="0">
                          <a:solidFill>
                            <a:srgbClr val="0070C0"/>
                          </a:solidFill>
                          <a:effectLst/>
                        </a:rPr>
                        <a:t>Fire Alarm input </a:t>
                      </a:r>
                      <a:endParaRPr lang="zh-CN" sz="1050" kern="100" dirty="0">
                        <a:solidFill>
                          <a:srgbClr val="0070C0"/>
                        </a:solidFill>
                        <a:effectLst/>
                        <a:latin typeface="Calibri"/>
                        <a:ea typeface="宋体"/>
                        <a:cs typeface="Times New Roman"/>
                      </a:endParaRPr>
                    </a:p>
                  </a:txBody>
                  <a:tcPr marL="68580" marR="68580" marT="0" marB="0" anchor="ctr"/>
                </a:tc>
              </a:tr>
              <a:tr h="218172">
                <a:tc>
                  <a:txBody>
                    <a:bodyPr/>
                    <a:lstStyle/>
                    <a:p>
                      <a:pPr algn="ctr">
                        <a:spcAft>
                          <a:spcPts val="0"/>
                        </a:spcAft>
                      </a:pPr>
                      <a:r>
                        <a:rPr lang="en-US" sz="1000" kern="0" dirty="0">
                          <a:effectLst/>
                        </a:rPr>
                        <a:t>7</a:t>
                      </a:r>
                      <a:endParaRPr lang="zh-CN" sz="1050" kern="100" dirty="0">
                        <a:effectLst/>
                        <a:latin typeface="Calibri"/>
                        <a:ea typeface="宋体"/>
                        <a:cs typeface="Times New Roman"/>
                      </a:endParaRPr>
                    </a:p>
                  </a:txBody>
                  <a:tcPr marL="68580" marR="68580" marT="0" marB="0"/>
                </a:tc>
                <a:tc>
                  <a:txBody>
                    <a:bodyPr/>
                    <a:lstStyle/>
                    <a:p>
                      <a:pPr algn="l">
                        <a:spcAft>
                          <a:spcPts val="0"/>
                        </a:spcAft>
                      </a:pPr>
                      <a:r>
                        <a:rPr lang="en-US" sz="1000" kern="0" dirty="0">
                          <a:solidFill>
                            <a:srgbClr val="0070C0"/>
                          </a:solidFill>
                          <a:effectLst/>
                        </a:rPr>
                        <a:t>4 Switching Signal Input</a:t>
                      </a:r>
                      <a:endParaRPr lang="zh-CN" sz="1050" kern="100" dirty="0">
                        <a:solidFill>
                          <a:srgbClr val="0070C0"/>
                        </a:solidFill>
                        <a:effectLst/>
                        <a:latin typeface="Calibri"/>
                        <a:ea typeface="宋体"/>
                        <a:cs typeface="Times New Roman"/>
                      </a:endParaRPr>
                    </a:p>
                  </a:txBody>
                  <a:tcPr marL="68580" marR="68580" marT="0" marB="0" anchor="ctr"/>
                </a:tc>
              </a:tr>
              <a:tr h="381944">
                <a:tc>
                  <a:txBody>
                    <a:bodyPr/>
                    <a:lstStyle/>
                    <a:p>
                      <a:pPr algn="ctr">
                        <a:spcAft>
                          <a:spcPts val="0"/>
                        </a:spcAft>
                      </a:pPr>
                      <a:endParaRPr lang="en-US" sz="1000" kern="0" dirty="0" smtClean="0">
                        <a:effectLst/>
                      </a:endParaRPr>
                    </a:p>
                    <a:p>
                      <a:pPr algn="ctr">
                        <a:spcAft>
                          <a:spcPts val="0"/>
                        </a:spcAft>
                      </a:pPr>
                      <a:r>
                        <a:rPr lang="en-US" sz="1000" kern="0" dirty="0" smtClean="0">
                          <a:effectLst/>
                        </a:rPr>
                        <a:t>8</a:t>
                      </a:r>
                      <a:endParaRPr lang="zh-CN" sz="1050" kern="100" dirty="0">
                        <a:effectLst/>
                        <a:latin typeface="Calibri"/>
                        <a:ea typeface="宋体"/>
                        <a:cs typeface="Times New Roman"/>
                      </a:endParaRPr>
                    </a:p>
                  </a:txBody>
                  <a:tcPr marL="68580" marR="68580" marT="0" marB="0"/>
                </a:tc>
                <a:tc>
                  <a:txBody>
                    <a:bodyPr/>
                    <a:lstStyle/>
                    <a:p>
                      <a:pPr algn="l">
                        <a:spcAft>
                          <a:spcPts val="0"/>
                        </a:spcAft>
                      </a:pPr>
                      <a:r>
                        <a:rPr lang="en-US" sz="1000" kern="0" dirty="0">
                          <a:solidFill>
                            <a:srgbClr val="0070C0"/>
                          </a:solidFill>
                          <a:effectLst/>
                        </a:rPr>
                        <a:t>4 Door Contact </a:t>
                      </a:r>
                      <a:r>
                        <a:rPr lang="en-US" sz="1000" kern="0" dirty="0" smtClean="0">
                          <a:solidFill>
                            <a:srgbClr val="0070C0"/>
                          </a:solidFill>
                          <a:effectLst/>
                        </a:rPr>
                        <a:t>Input ()</a:t>
                      </a:r>
                      <a:endParaRPr lang="zh-CN" sz="1050" kern="100" dirty="0">
                        <a:solidFill>
                          <a:srgbClr val="0070C0"/>
                        </a:solidFill>
                        <a:effectLst/>
                        <a:latin typeface="Calibri"/>
                        <a:ea typeface="宋体"/>
                        <a:cs typeface="Times New Roman"/>
                      </a:endParaRPr>
                    </a:p>
                  </a:txBody>
                  <a:tcPr marL="68580" marR="68580" marT="0" marB="0" anchor="ctr"/>
                </a:tc>
              </a:tr>
              <a:tr h="272571">
                <a:tc>
                  <a:txBody>
                    <a:bodyPr/>
                    <a:lstStyle/>
                    <a:p>
                      <a:pPr algn="ctr">
                        <a:spcAft>
                          <a:spcPts val="0"/>
                        </a:spcAft>
                      </a:pPr>
                      <a:r>
                        <a:rPr lang="en-US" sz="1000" kern="0" dirty="0">
                          <a:effectLst/>
                        </a:rPr>
                        <a:t>9</a:t>
                      </a:r>
                      <a:endParaRPr lang="zh-CN" sz="1050" kern="100" dirty="0">
                        <a:effectLst/>
                        <a:latin typeface="Calibri"/>
                        <a:ea typeface="宋体"/>
                        <a:cs typeface="Times New Roman"/>
                      </a:endParaRPr>
                    </a:p>
                  </a:txBody>
                  <a:tcPr marL="68580" marR="68580" marT="0" marB="0"/>
                </a:tc>
                <a:tc>
                  <a:txBody>
                    <a:bodyPr/>
                    <a:lstStyle/>
                    <a:p>
                      <a:pPr algn="l">
                        <a:spcAft>
                          <a:spcPts val="0"/>
                        </a:spcAft>
                      </a:pPr>
                      <a:r>
                        <a:rPr lang="en-US" sz="1000" kern="0" dirty="0">
                          <a:solidFill>
                            <a:srgbClr val="0070C0"/>
                          </a:solidFill>
                          <a:effectLst/>
                        </a:rPr>
                        <a:t>4 Relay Output (NO</a:t>
                      </a:r>
                      <a:r>
                        <a:rPr lang="zh-CN" sz="1000" kern="0" dirty="0">
                          <a:solidFill>
                            <a:srgbClr val="0070C0"/>
                          </a:solidFill>
                          <a:effectLst/>
                        </a:rPr>
                        <a:t>，</a:t>
                      </a:r>
                      <a:r>
                        <a:rPr lang="en-US" sz="1000" kern="0" dirty="0">
                          <a:solidFill>
                            <a:srgbClr val="0070C0"/>
                          </a:solidFill>
                          <a:effectLst/>
                        </a:rPr>
                        <a:t>NC</a:t>
                      </a:r>
                      <a:r>
                        <a:rPr lang="zh-CN" sz="1000" kern="0" dirty="0">
                          <a:solidFill>
                            <a:srgbClr val="0070C0"/>
                          </a:solidFill>
                          <a:effectLst/>
                        </a:rPr>
                        <a:t>，</a:t>
                      </a:r>
                      <a:r>
                        <a:rPr lang="en-US" sz="1000" kern="0" dirty="0">
                          <a:solidFill>
                            <a:srgbClr val="0070C0"/>
                          </a:solidFill>
                          <a:effectLst/>
                        </a:rPr>
                        <a:t>COM</a:t>
                      </a:r>
                      <a:r>
                        <a:rPr lang="zh-CN" sz="1000" kern="0" dirty="0">
                          <a:solidFill>
                            <a:srgbClr val="0070C0"/>
                          </a:solidFill>
                          <a:effectLst/>
                        </a:rPr>
                        <a:t>）</a:t>
                      </a:r>
                      <a:endParaRPr lang="zh-CN" sz="1050" kern="100" dirty="0">
                        <a:solidFill>
                          <a:srgbClr val="0070C0"/>
                        </a:solidFill>
                        <a:effectLst/>
                        <a:latin typeface="Calibri"/>
                        <a:ea typeface="宋体"/>
                        <a:cs typeface="Times New Roman"/>
                      </a:endParaRPr>
                    </a:p>
                  </a:txBody>
                  <a:tcPr marL="68580" marR="68580" marT="0" marB="0" anchor="ctr"/>
                </a:tc>
              </a:tr>
              <a:tr h="272571">
                <a:tc>
                  <a:txBody>
                    <a:bodyPr/>
                    <a:lstStyle/>
                    <a:p>
                      <a:pPr algn="ctr">
                        <a:spcAft>
                          <a:spcPts val="0"/>
                        </a:spcAft>
                      </a:pPr>
                      <a:r>
                        <a:rPr lang="en-US" sz="1000" kern="0" dirty="0">
                          <a:effectLst/>
                        </a:rPr>
                        <a:t>10</a:t>
                      </a:r>
                      <a:endParaRPr lang="zh-CN" sz="1050" kern="100" dirty="0">
                        <a:effectLst/>
                        <a:latin typeface="Calibri"/>
                        <a:ea typeface="宋体"/>
                        <a:cs typeface="Times New Roman"/>
                      </a:endParaRPr>
                    </a:p>
                  </a:txBody>
                  <a:tcPr marL="68580" marR="68580" marT="0" marB="0"/>
                </a:tc>
                <a:tc>
                  <a:txBody>
                    <a:bodyPr/>
                    <a:lstStyle/>
                    <a:p>
                      <a:pPr algn="l">
                        <a:spcAft>
                          <a:spcPts val="0"/>
                        </a:spcAft>
                      </a:pPr>
                      <a:r>
                        <a:rPr lang="en-US" sz="1000" kern="0" dirty="0">
                          <a:solidFill>
                            <a:srgbClr val="0070C0"/>
                          </a:solidFill>
                          <a:effectLst/>
                        </a:rPr>
                        <a:t>4 Readers </a:t>
                      </a:r>
                      <a:r>
                        <a:rPr lang="en-US" sz="1000" kern="0" dirty="0" smtClean="0">
                          <a:solidFill>
                            <a:srgbClr val="0070C0"/>
                          </a:solidFill>
                          <a:effectLst/>
                        </a:rPr>
                        <a:t>Input (12V</a:t>
                      </a:r>
                      <a:r>
                        <a:rPr lang="en-US" sz="1000" kern="0" baseline="0" dirty="0" smtClean="0">
                          <a:solidFill>
                            <a:srgbClr val="0070C0"/>
                          </a:solidFill>
                          <a:effectLst/>
                        </a:rPr>
                        <a:t>  GND  W0  W1</a:t>
                      </a:r>
                      <a:r>
                        <a:rPr lang="en-US" sz="1000" kern="0" dirty="0" smtClean="0">
                          <a:solidFill>
                            <a:srgbClr val="0070C0"/>
                          </a:solidFill>
                          <a:effectLst/>
                        </a:rPr>
                        <a:t>)</a:t>
                      </a:r>
                      <a:endParaRPr lang="zh-CN" sz="1050" kern="100" dirty="0">
                        <a:solidFill>
                          <a:srgbClr val="0070C0"/>
                        </a:solidFill>
                        <a:effectLst/>
                        <a:latin typeface="Calibri"/>
                        <a:ea typeface="宋体"/>
                        <a:cs typeface="Times New Roman"/>
                      </a:endParaRPr>
                    </a:p>
                  </a:txBody>
                  <a:tcPr marL="68580" marR="68580" marT="0" marB="0" anchor="ctr"/>
                </a:tc>
              </a:tr>
              <a:tr h="272571">
                <a:tc>
                  <a:txBody>
                    <a:bodyPr/>
                    <a:lstStyle/>
                    <a:p>
                      <a:pPr algn="ctr">
                        <a:spcAft>
                          <a:spcPts val="0"/>
                        </a:spcAft>
                      </a:pPr>
                      <a:r>
                        <a:rPr lang="en-US" sz="1000" kern="0" dirty="0">
                          <a:effectLst/>
                        </a:rPr>
                        <a:t>11</a:t>
                      </a:r>
                      <a:endParaRPr lang="zh-CN" sz="1050" kern="100" dirty="0">
                        <a:effectLst/>
                        <a:latin typeface="Calibri"/>
                        <a:ea typeface="宋体"/>
                        <a:cs typeface="Times New Roman"/>
                      </a:endParaRPr>
                    </a:p>
                  </a:txBody>
                  <a:tcPr marL="68580" marR="68580" marT="0" marB="0"/>
                </a:tc>
                <a:tc>
                  <a:txBody>
                    <a:bodyPr/>
                    <a:lstStyle/>
                    <a:p>
                      <a:pPr algn="l">
                        <a:spcAft>
                          <a:spcPts val="0"/>
                        </a:spcAft>
                      </a:pPr>
                      <a:r>
                        <a:rPr lang="en-US" sz="1000" kern="0" dirty="0">
                          <a:solidFill>
                            <a:srgbClr val="0070C0"/>
                          </a:solidFill>
                          <a:effectLst/>
                        </a:rPr>
                        <a:t>Restart </a:t>
                      </a:r>
                      <a:r>
                        <a:rPr lang="en-US" sz="1000" kern="0" dirty="0" smtClean="0">
                          <a:solidFill>
                            <a:srgbClr val="0070C0"/>
                          </a:solidFill>
                          <a:effectLst/>
                        </a:rPr>
                        <a:t>Button </a:t>
                      </a:r>
                      <a:endParaRPr lang="zh-CN" sz="1050" kern="100" dirty="0">
                        <a:solidFill>
                          <a:srgbClr val="0070C0"/>
                        </a:solidFill>
                        <a:effectLst/>
                        <a:latin typeface="Calibri"/>
                        <a:ea typeface="宋体"/>
                        <a:cs typeface="Times New Roman"/>
                      </a:endParaRPr>
                    </a:p>
                  </a:txBody>
                  <a:tcPr marL="68580" marR="68580" marT="0" marB="0" anchor="ctr"/>
                </a:tc>
              </a:tr>
              <a:tr h="27257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000" kern="0" dirty="0" smtClean="0">
                          <a:effectLst/>
                        </a:rPr>
                        <a:t>12</a:t>
                      </a:r>
                      <a:endParaRPr lang="zh-CN" altLang="zh-CN" sz="1050" kern="100" dirty="0" smtClean="0">
                        <a:effectLst/>
                        <a:latin typeface="Calibri"/>
                        <a:ea typeface="+mn-ea"/>
                        <a:cs typeface="Times New Roman"/>
                      </a:endParaRP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050" kern="0" dirty="0" smtClean="0">
                          <a:solidFill>
                            <a:srgbClr val="0070C0"/>
                          </a:solidFill>
                          <a:effectLst/>
                        </a:rPr>
                        <a:t>Initialization Button (Back</a:t>
                      </a:r>
                      <a:r>
                        <a:rPr lang="en-US" altLang="zh-CN" sz="1050" kern="0" baseline="0" dirty="0" smtClean="0">
                          <a:solidFill>
                            <a:srgbClr val="0070C0"/>
                          </a:solidFill>
                          <a:effectLst/>
                        </a:rPr>
                        <a:t> to Default IP address</a:t>
                      </a:r>
                      <a:r>
                        <a:rPr lang="en-US" altLang="zh-CN" sz="1050" kern="0" dirty="0" smtClean="0">
                          <a:solidFill>
                            <a:srgbClr val="0070C0"/>
                          </a:solidFill>
                          <a:effectLst/>
                        </a:rPr>
                        <a:t>)</a:t>
                      </a:r>
                      <a:endParaRPr lang="zh-CN" altLang="zh-CN" sz="1100" kern="100" dirty="0" smtClean="0">
                        <a:solidFill>
                          <a:srgbClr val="0070C0"/>
                        </a:solidFill>
                        <a:effectLst/>
                        <a:latin typeface="Calibri"/>
                        <a:ea typeface="+mn-ea"/>
                        <a:cs typeface="Times New Roman"/>
                      </a:endParaRPr>
                    </a:p>
                  </a:txBody>
                  <a:tcPr marL="68580" marR="68580" marT="0" marB="0" anchor="ctr"/>
                </a:tc>
              </a:tr>
              <a:tr h="272571">
                <a:tc>
                  <a:txBody>
                    <a:bodyPr/>
                    <a:lstStyle/>
                    <a:p>
                      <a:pPr algn="ctr">
                        <a:spcAft>
                          <a:spcPts val="0"/>
                        </a:spcAft>
                      </a:pPr>
                      <a:endParaRPr lang="en-US" sz="1000" kern="0" dirty="0">
                        <a:effectLst/>
                        <a:latin typeface="Tahoma"/>
                        <a:ea typeface="宋体"/>
                        <a:cs typeface="Times New Roman"/>
                      </a:endParaRP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050" kern="0" dirty="0" smtClean="0">
                          <a:solidFill>
                            <a:srgbClr val="0070C0"/>
                          </a:solidFill>
                          <a:effectLst/>
                        </a:rPr>
                        <a:t>Earth</a:t>
                      </a:r>
                      <a:endParaRPr lang="zh-CN" altLang="zh-CN" sz="1100" kern="100" dirty="0" smtClean="0">
                        <a:solidFill>
                          <a:srgbClr val="0070C0"/>
                        </a:solidFill>
                        <a:effectLst/>
                        <a:latin typeface="Calibri"/>
                        <a:ea typeface="+mn-ea"/>
                        <a:cs typeface="Times New Roman"/>
                      </a:endParaRPr>
                    </a:p>
                  </a:txBody>
                  <a:tcPr marL="68580" marR="68580" marT="0" marB="0" anchor="ctr"/>
                </a:tc>
              </a:tr>
            </a:tbl>
          </a:graphicData>
        </a:graphic>
      </p:graphicFrame>
      <p:graphicFrame>
        <p:nvGraphicFramePr>
          <p:cNvPr id="24" name="对象 23"/>
          <p:cNvGraphicFramePr>
            <a:graphicFrameLocks noChangeAspect="1"/>
          </p:cNvGraphicFramePr>
          <p:nvPr>
            <p:extLst>
              <p:ext uri="{D42A27DB-BD31-4B8C-83A1-F6EECF244321}">
                <p14:modId xmlns:p14="http://schemas.microsoft.com/office/powerpoint/2010/main" val="1092027695"/>
              </p:ext>
            </p:extLst>
          </p:nvPr>
        </p:nvGraphicFramePr>
        <p:xfrm>
          <a:off x="4355976" y="5301208"/>
          <a:ext cx="219075" cy="209550"/>
        </p:xfrm>
        <a:graphic>
          <a:graphicData uri="http://schemas.openxmlformats.org/presentationml/2006/ole">
            <mc:AlternateContent xmlns:mc="http://schemas.openxmlformats.org/markup-compatibility/2006">
              <mc:Choice xmlns:v="urn:schemas-microsoft-com:vml" Requires="v">
                <p:oleObj spid="_x0000_s2080" name="BMP 图像" r:id="rId3" imgW="190426" imgH="171338" progId="PBrush">
                  <p:embed/>
                </p:oleObj>
              </mc:Choice>
              <mc:Fallback>
                <p:oleObj name="BMP 图像" r:id="rId3" imgW="190426" imgH="171338" progId="PBrush">
                  <p:embed/>
                  <p:pic>
                    <p:nvPicPr>
                      <p:cNvPr id="0" name="Picture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5301208"/>
                        <a:ext cx="219075" cy="209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065" name="Picture 1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60" y="1700808"/>
            <a:ext cx="3558105"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Box 5"/>
          <p:cNvSpPr>
            <a:spLocks noChangeArrowheads="1"/>
          </p:cNvSpPr>
          <p:nvPr/>
        </p:nvSpPr>
        <p:spPr bwMode="auto">
          <a:xfrm>
            <a:off x="4067944" y="260648"/>
            <a:ext cx="5076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b="1" dirty="0" smtClean="0">
                <a:solidFill>
                  <a:schemeClr val="bg1"/>
                </a:solidFill>
              </a:rPr>
              <a:t>SAC844 Connection Port</a:t>
            </a:r>
            <a:endParaRPr lang="zh-CN" altLang="en-US" b="1" dirty="0">
              <a:solidFill>
                <a:schemeClr val="bg1"/>
              </a:solidFill>
            </a:endParaRPr>
          </a:p>
        </p:txBody>
      </p:sp>
    </p:spTree>
    <p:extLst>
      <p:ext uri="{BB962C8B-B14F-4D97-AF65-F5344CB8AC3E}">
        <p14:creationId xmlns:p14="http://schemas.microsoft.com/office/powerpoint/2010/main" val="5134283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556792"/>
            <a:ext cx="3888432" cy="25783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6016" y="1556792"/>
            <a:ext cx="3888432"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矩形 6"/>
          <p:cNvSpPr/>
          <p:nvPr/>
        </p:nvSpPr>
        <p:spPr>
          <a:xfrm>
            <a:off x="732132" y="5004465"/>
            <a:ext cx="7368260" cy="584775"/>
          </a:xfrm>
          <a:prstGeom prst="rect">
            <a:avLst/>
          </a:prstGeom>
        </p:spPr>
        <p:txBody>
          <a:bodyPr wrap="square">
            <a:spAutoFit/>
          </a:bodyPr>
          <a:lstStyle/>
          <a:p>
            <a:pPr marL="0" indent="0">
              <a:buFontTx/>
              <a:buNone/>
            </a:pPr>
            <a:r>
              <a:rPr lang="en-US" altLang="zh-CN" sz="1600" kern="0" dirty="0" smtClean="0">
                <a:solidFill>
                  <a:srgbClr val="00B050"/>
                </a:solidFill>
              </a:rPr>
              <a:t>To bring customers great convenience for SAC844’s first trial that the customer simply powered on and connected to the network for completing this process.</a:t>
            </a:r>
          </a:p>
        </p:txBody>
      </p:sp>
      <p:sp>
        <p:nvSpPr>
          <p:cNvPr id="9" name="Text Box 5"/>
          <p:cNvSpPr>
            <a:spLocks noChangeArrowheads="1"/>
          </p:cNvSpPr>
          <p:nvPr/>
        </p:nvSpPr>
        <p:spPr bwMode="auto">
          <a:xfrm>
            <a:off x="5436096" y="44624"/>
            <a:ext cx="367240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b="1" dirty="0" smtClean="0">
                <a:solidFill>
                  <a:schemeClr val="bg1"/>
                </a:solidFill>
              </a:rPr>
              <a:t>SAC844 Function</a:t>
            </a:r>
          </a:p>
          <a:p>
            <a:r>
              <a:rPr lang="en-US" altLang="zh-CN" b="1" dirty="0" smtClean="0">
                <a:solidFill>
                  <a:schemeClr val="bg1"/>
                </a:solidFill>
              </a:rPr>
              <a:t>-</a:t>
            </a:r>
            <a:r>
              <a:rPr lang="en-US" altLang="zh-CN" sz="2400" b="1" dirty="0" smtClean="0">
                <a:solidFill>
                  <a:schemeClr val="bg1"/>
                </a:solidFill>
              </a:rPr>
              <a:t>Quick Add</a:t>
            </a:r>
            <a:endParaRPr lang="zh-CN" altLang="en-US" sz="2400" b="1" dirty="0">
              <a:solidFill>
                <a:schemeClr val="bg1"/>
              </a:solidFill>
            </a:endParaRPr>
          </a:p>
        </p:txBody>
      </p:sp>
      <p:sp>
        <p:nvSpPr>
          <p:cNvPr id="11" name="圆角矩形 10"/>
          <p:cNvSpPr>
            <a:spLocks noChangeArrowheads="1"/>
          </p:cNvSpPr>
          <p:nvPr/>
        </p:nvSpPr>
        <p:spPr bwMode="auto">
          <a:xfrm>
            <a:off x="611560" y="4869160"/>
            <a:ext cx="7920880" cy="792088"/>
          </a:xfrm>
          <a:prstGeom prst="roundRect">
            <a:avLst>
              <a:gd name="adj" fmla="val 16667"/>
            </a:avLst>
          </a:prstGeom>
          <a:noFill/>
          <a:ln w="19050">
            <a:solidFill>
              <a:srgbClr val="0070C0"/>
            </a:solidFill>
            <a:prstDash val="dash"/>
            <a:round/>
            <a:headEnd/>
            <a:tailEnd/>
          </a:ln>
        </p:spPr>
        <p:txBody>
          <a:bodyPr wrap="none" anchor="ct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endParaRPr lang="zh-CN" altLang="en-US"/>
          </a:p>
        </p:txBody>
      </p:sp>
    </p:spTree>
    <p:extLst>
      <p:ext uri="{BB962C8B-B14F-4D97-AF65-F5344CB8AC3E}">
        <p14:creationId xmlns:p14="http://schemas.microsoft.com/office/powerpoint/2010/main" val="5780362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259632" y="5877272"/>
            <a:ext cx="5832648" cy="584775"/>
          </a:xfrm>
          <a:prstGeom prst="rect">
            <a:avLst/>
          </a:prstGeom>
        </p:spPr>
        <p:txBody>
          <a:bodyPr wrap="square">
            <a:spAutoFit/>
          </a:bodyPr>
          <a:lstStyle/>
          <a:p>
            <a:pPr marL="0" indent="0">
              <a:buFontTx/>
              <a:buNone/>
            </a:pPr>
            <a:r>
              <a:rPr lang="en-US" altLang="zh-CN" sz="1600" kern="0" dirty="0" smtClean="0">
                <a:solidFill>
                  <a:srgbClr val="00B050"/>
                </a:solidFill>
              </a:rPr>
              <a:t>You can finish the fingerprint registration by T5 reader and U-BIO, then upload it to the corresponding fingerprint reader.</a:t>
            </a:r>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1124745"/>
            <a:ext cx="5472608" cy="4530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Box 5"/>
          <p:cNvSpPr>
            <a:spLocks noChangeArrowheads="1"/>
          </p:cNvSpPr>
          <p:nvPr/>
        </p:nvSpPr>
        <p:spPr bwMode="auto">
          <a:xfrm>
            <a:off x="4932040" y="44624"/>
            <a:ext cx="421196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r>
              <a:rPr lang="en-US" altLang="zh-CN" b="1" dirty="0" smtClean="0">
                <a:solidFill>
                  <a:schemeClr val="bg1"/>
                </a:solidFill>
              </a:rPr>
              <a:t>SAC844 Function</a:t>
            </a:r>
          </a:p>
          <a:p>
            <a:r>
              <a:rPr lang="en-US" altLang="zh-CN" b="1" dirty="0" smtClean="0">
                <a:solidFill>
                  <a:schemeClr val="bg1"/>
                </a:solidFill>
              </a:rPr>
              <a:t>-</a:t>
            </a:r>
            <a:r>
              <a:rPr lang="en-US" altLang="zh-CN" sz="2400" b="1" dirty="0" smtClean="0">
                <a:solidFill>
                  <a:schemeClr val="bg1"/>
                </a:solidFill>
              </a:rPr>
              <a:t>Compatible with T5 reader</a:t>
            </a:r>
            <a:endParaRPr lang="zh-CN" altLang="en-US" sz="2400" b="1" dirty="0">
              <a:solidFill>
                <a:schemeClr val="bg1"/>
              </a:solidFill>
            </a:endParaRPr>
          </a:p>
        </p:txBody>
      </p:sp>
      <p:sp>
        <p:nvSpPr>
          <p:cNvPr id="11" name="圆角矩形 10"/>
          <p:cNvSpPr>
            <a:spLocks noChangeArrowheads="1"/>
          </p:cNvSpPr>
          <p:nvPr/>
        </p:nvSpPr>
        <p:spPr bwMode="auto">
          <a:xfrm>
            <a:off x="1331640" y="5805264"/>
            <a:ext cx="5616624" cy="792088"/>
          </a:xfrm>
          <a:prstGeom prst="roundRect">
            <a:avLst>
              <a:gd name="adj" fmla="val 16667"/>
            </a:avLst>
          </a:prstGeom>
          <a:noFill/>
          <a:ln w="19050">
            <a:solidFill>
              <a:srgbClr val="0070C0"/>
            </a:solidFill>
            <a:prstDash val="dash"/>
            <a:round/>
            <a:headEnd/>
            <a:tailEnd/>
          </a:ln>
        </p:spPr>
        <p:txBody>
          <a:bodyPr wrap="none" anchor="ct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endParaRPr lang="zh-CN" altLang="en-US"/>
          </a:p>
        </p:txBody>
      </p:sp>
    </p:spTree>
    <p:extLst>
      <p:ext uri="{BB962C8B-B14F-4D97-AF65-F5344CB8AC3E}">
        <p14:creationId xmlns:p14="http://schemas.microsoft.com/office/powerpoint/2010/main" val="1907068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755576" y="5406315"/>
            <a:ext cx="7632848" cy="830997"/>
          </a:xfrm>
          <a:prstGeom prst="rect">
            <a:avLst/>
          </a:prstGeom>
        </p:spPr>
        <p:txBody>
          <a:bodyPr wrap="square">
            <a:spAutoFit/>
          </a:bodyPr>
          <a:lstStyle/>
          <a:p>
            <a:r>
              <a:rPr lang="en-US" altLang="zh-CN" sz="1600" dirty="0" smtClean="0">
                <a:solidFill>
                  <a:srgbClr val="00B050"/>
                </a:solidFill>
              </a:rPr>
              <a:t>Anti-Pass back rules can be applied to each access area to prevent one user’s card or entry code from being used for two subsequent entries, and to prevent a second entry without a previous exit.</a:t>
            </a:r>
            <a:endParaRPr lang="zh-CN" altLang="zh-CN" sz="1600" dirty="0">
              <a:solidFill>
                <a:srgbClr val="00B050"/>
              </a:solidFill>
            </a:endParaRPr>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1412776"/>
            <a:ext cx="7416824" cy="3864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 Box 5"/>
          <p:cNvSpPr>
            <a:spLocks noChangeArrowheads="1"/>
          </p:cNvSpPr>
          <p:nvPr/>
        </p:nvSpPr>
        <p:spPr bwMode="auto">
          <a:xfrm>
            <a:off x="5508104" y="44624"/>
            <a:ext cx="363589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r>
              <a:rPr lang="en-US" altLang="zh-CN" b="1" dirty="0" smtClean="0">
                <a:solidFill>
                  <a:schemeClr val="bg1"/>
                </a:solidFill>
              </a:rPr>
              <a:t>SAC844 Function</a:t>
            </a:r>
          </a:p>
          <a:p>
            <a:r>
              <a:rPr lang="en-US" altLang="zh-CN" b="1" dirty="0" smtClean="0">
                <a:solidFill>
                  <a:schemeClr val="bg1"/>
                </a:solidFill>
              </a:rPr>
              <a:t>-</a:t>
            </a:r>
            <a:r>
              <a:rPr lang="en-US" altLang="zh-CN" sz="2400" b="1" dirty="0" smtClean="0">
                <a:solidFill>
                  <a:schemeClr val="bg1"/>
                </a:solidFill>
              </a:rPr>
              <a:t>ANTI Pass</a:t>
            </a:r>
            <a:endParaRPr lang="zh-CN" altLang="en-US" sz="2400" b="1" dirty="0">
              <a:solidFill>
                <a:schemeClr val="bg1"/>
              </a:solidFill>
            </a:endParaRPr>
          </a:p>
        </p:txBody>
      </p:sp>
      <p:sp>
        <p:nvSpPr>
          <p:cNvPr id="9" name="圆角矩形 8"/>
          <p:cNvSpPr>
            <a:spLocks noChangeArrowheads="1"/>
          </p:cNvSpPr>
          <p:nvPr/>
        </p:nvSpPr>
        <p:spPr bwMode="auto">
          <a:xfrm>
            <a:off x="683568" y="5406315"/>
            <a:ext cx="7488832" cy="792088"/>
          </a:xfrm>
          <a:prstGeom prst="roundRect">
            <a:avLst>
              <a:gd name="adj" fmla="val 16667"/>
            </a:avLst>
          </a:prstGeom>
          <a:noFill/>
          <a:ln w="19050">
            <a:solidFill>
              <a:srgbClr val="0070C0"/>
            </a:solidFill>
            <a:prstDash val="dash"/>
            <a:round/>
            <a:headEnd/>
            <a:tailEnd/>
          </a:ln>
        </p:spPr>
        <p:txBody>
          <a:bodyPr wrap="none" anchor="ct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endParaRPr lang="zh-CN" altLang="en-US"/>
          </a:p>
        </p:txBody>
      </p:sp>
    </p:spTree>
    <p:extLst>
      <p:ext uri="{BB962C8B-B14F-4D97-AF65-F5344CB8AC3E}">
        <p14:creationId xmlns:p14="http://schemas.microsoft.com/office/powerpoint/2010/main" val="31497223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99592" y="4365104"/>
            <a:ext cx="7272808" cy="1569660"/>
          </a:xfrm>
          <a:prstGeom prst="rect">
            <a:avLst/>
          </a:prstGeom>
        </p:spPr>
        <p:txBody>
          <a:bodyPr wrap="square">
            <a:spAutoFit/>
          </a:bodyPr>
          <a:lstStyle/>
          <a:p>
            <a:pPr marL="285750" indent="-285750">
              <a:buFont typeface="Arial" panose="020B0604020202020204" pitchFamily="34" charset="0"/>
              <a:buChar char="•"/>
            </a:pPr>
            <a:r>
              <a:rPr lang="en-US" altLang="zh-CN" sz="1600" dirty="0" smtClean="0">
                <a:solidFill>
                  <a:srgbClr val="00B050"/>
                </a:solidFill>
              </a:rPr>
              <a:t>Door Interlock sometimes referred to as Mantrap, prevents two or more related doors from opening at the same </a:t>
            </a:r>
            <a:r>
              <a:rPr lang="en-US" altLang="zh-CN" sz="1600" dirty="0" smtClean="0">
                <a:solidFill>
                  <a:srgbClr val="00B050"/>
                </a:solidFill>
              </a:rPr>
              <a:t>time.</a:t>
            </a:r>
          </a:p>
          <a:p>
            <a:pPr marL="285750" indent="-285750">
              <a:buFont typeface="Arial" panose="020B0604020202020204" pitchFamily="34" charset="0"/>
              <a:buChar char="•"/>
            </a:pPr>
            <a:r>
              <a:rPr lang="en-US" altLang="zh-CN" sz="1600" dirty="0" smtClean="0">
                <a:solidFill>
                  <a:srgbClr val="00B050"/>
                </a:solidFill>
              </a:rPr>
              <a:t>It </a:t>
            </a:r>
            <a:r>
              <a:rPr lang="en-US" altLang="zh-CN" sz="1600" dirty="0" smtClean="0">
                <a:solidFill>
                  <a:srgbClr val="00B050"/>
                </a:solidFill>
              </a:rPr>
              <a:t>may be useful for entry holes of Clean Rooms, or in other facilities with two exit door. </a:t>
            </a:r>
            <a:endParaRPr lang="en-US" altLang="zh-CN" sz="1600" dirty="0" smtClean="0">
              <a:solidFill>
                <a:srgbClr val="00B050"/>
              </a:solidFill>
            </a:endParaRPr>
          </a:p>
          <a:p>
            <a:pPr marL="285750" indent="-285750">
              <a:buFont typeface="Arial" panose="020B0604020202020204" pitchFamily="34" charset="0"/>
              <a:buChar char="•"/>
            </a:pPr>
            <a:r>
              <a:rPr lang="en-US" altLang="zh-CN" sz="1600" dirty="0" smtClean="0">
                <a:solidFill>
                  <a:srgbClr val="00B050"/>
                </a:solidFill>
              </a:rPr>
              <a:t>It </a:t>
            </a:r>
            <a:r>
              <a:rPr lang="en-US" altLang="zh-CN" sz="1600" dirty="0" smtClean="0">
                <a:solidFill>
                  <a:srgbClr val="00B050"/>
                </a:solidFill>
              </a:rPr>
              <a:t>should only be possible to open one door at a time with valid user </a:t>
            </a:r>
            <a:r>
              <a:rPr lang="en-US" altLang="zh-CN" sz="1600" dirty="0" smtClean="0">
                <a:solidFill>
                  <a:srgbClr val="00B050"/>
                </a:solidFill>
              </a:rPr>
              <a:t>code.</a:t>
            </a:r>
          </a:p>
          <a:p>
            <a:pPr marL="285750" indent="-285750">
              <a:buFont typeface="Arial" panose="020B0604020202020204" pitchFamily="34" charset="0"/>
              <a:buChar char="•"/>
            </a:pPr>
            <a:r>
              <a:rPr lang="en-US" altLang="zh-CN" sz="1600" dirty="0" smtClean="0">
                <a:solidFill>
                  <a:srgbClr val="00B050"/>
                </a:solidFill>
              </a:rPr>
              <a:t>The </a:t>
            </a:r>
            <a:r>
              <a:rPr lang="en-US" altLang="zh-CN" sz="1600" dirty="0" smtClean="0">
                <a:solidFill>
                  <a:srgbClr val="00B050"/>
                </a:solidFill>
              </a:rPr>
              <a:t>Door Interlock must have door contact equipment.</a:t>
            </a:r>
            <a:endParaRPr lang="zh-CN" altLang="zh-CN" sz="1600" dirty="0">
              <a:solidFill>
                <a:srgbClr val="00B050"/>
              </a:solidFill>
            </a:endParaRP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1484784"/>
            <a:ext cx="7632848" cy="27357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Box 5"/>
          <p:cNvSpPr>
            <a:spLocks noChangeArrowheads="1"/>
          </p:cNvSpPr>
          <p:nvPr/>
        </p:nvSpPr>
        <p:spPr bwMode="auto">
          <a:xfrm>
            <a:off x="5580112" y="0"/>
            <a:ext cx="356388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r>
              <a:rPr lang="en-US" altLang="zh-CN" b="1" dirty="0" smtClean="0">
                <a:solidFill>
                  <a:schemeClr val="bg1"/>
                </a:solidFill>
              </a:rPr>
              <a:t>SAC844 Function</a:t>
            </a:r>
          </a:p>
          <a:p>
            <a:r>
              <a:rPr lang="en-US" altLang="zh-CN" b="1" dirty="0" smtClean="0">
                <a:solidFill>
                  <a:schemeClr val="bg1"/>
                </a:solidFill>
              </a:rPr>
              <a:t>-</a:t>
            </a:r>
            <a:r>
              <a:rPr lang="en-US" altLang="zh-CN" sz="2400" b="1" dirty="0" smtClean="0">
                <a:solidFill>
                  <a:schemeClr val="bg1"/>
                </a:solidFill>
              </a:rPr>
              <a:t>Door Interlock</a:t>
            </a:r>
            <a:endParaRPr lang="zh-CN" altLang="en-US" sz="2400" b="1" dirty="0">
              <a:solidFill>
                <a:schemeClr val="bg1"/>
              </a:solidFill>
            </a:endParaRPr>
          </a:p>
        </p:txBody>
      </p:sp>
      <p:sp>
        <p:nvSpPr>
          <p:cNvPr id="10" name="圆角矩形 9"/>
          <p:cNvSpPr>
            <a:spLocks noChangeArrowheads="1"/>
          </p:cNvSpPr>
          <p:nvPr/>
        </p:nvSpPr>
        <p:spPr bwMode="auto">
          <a:xfrm>
            <a:off x="827584" y="4365104"/>
            <a:ext cx="7632848" cy="1569660"/>
          </a:xfrm>
          <a:prstGeom prst="roundRect">
            <a:avLst>
              <a:gd name="adj" fmla="val 16667"/>
            </a:avLst>
          </a:prstGeom>
          <a:noFill/>
          <a:ln w="19050">
            <a:solidFill>
              <a:srgbClr val="0070C0"/>
            </a:solidFill>
            <a:prstDash val="dash"/>
            <a:round/>
            <a:headEnd/>
            <a:tailEnd/>
          </a:ln>
        </p:spPr>
        <p:txBody>
          <a:bodyPr wrap="none" anchor="ct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endParaRPr lang="zh-CN" altLang="en-US"/>
          </a:p>
        </p:txBody>
      </p:sp>
    </p:spTree>
    <p:extLst>
      <p:ext uri="{BB962C8B-B14F-4D97-AF65-F5344CB8AC3E}">
        <p14:creationId xmlns:p14="http://schemas.microsoft.com/office/powerpoint/2010/main" val="30118190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628800"/>
            <a:ext cx="4067268"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矩形 7"/>
          <p:cNvSpPr/>
          <p:nvPr/>
        </p:nvSpPr>
        <p:spPr>
          <a:xfrm>
            <a:off x="359532" y="4744997"/>
            <a:ext cx="8208912" cy="1077218"/>
          </a:xfrm>
          <a:prstGeom prst="rect">
            <a:avLst/>
          </a:prstGeom>
        </p:spPr>
        <p:txBody>
          <a:bodyPr wrap="square">
            <a:spAutoFit/>
          </a:bodyPr>
          <a:lstStyle/>
          <a:p>
            <a:pPr marL="285750" indent="-285750">
              <a:buFont typeface="Arial" panose="020B0604020202020204" pitchFamily="34" charset="0"/>
              <a:buChar char="•"/>
            </a:pPr>
            <a:r>
              <a:rPr lang="en-US" altLang="zh-CN" sz="1600" dirty="0" smtClean="0">
                <a:solidFill>
                  <a:srgbClr val="00B050"/>
                </a:solidFill>
              </a:rPr>
              <a:t>The First Card function is that the first card has especial </a:t>
            </a:r>
            <a:r>
              <a:rPr lang="en-US" altLang="zh-CN" sz="1600" dirty="0" smtClean="0">
                <a:solidFill>
                  <a:srgbClr val="00B050"/>
                </a:solidFill>
              </a:rPr>
              <a:t>privilege.</a:t>
            </a:r>
          </a:p>
          <a:p>
            <a:pPr marL="285750" indent="-285750">
              <a:buFont typeface="Arial" panose="020B0604020202020204" pitchFamily="34" charset="0"/>
              <a:buChar char="•"/>
            </a:pPr>
            <a:r>
              <a:rPr lang="en-US" altLang="zh-CN" sz="1600" dirty="0" smtClean="0">
                <a:solidFill>
                  <a:srgbClr val="00B050"/>
                </a:solidFill>
              </a:rPr>
              <a:t>After </a:t>
            </a:r>
            <a:r>
              <a:rPr lang="en-US" altLang="zh-CN" sz="1600" dirty="0" smtClean="0">
                <a:solidFill>
                  <a:srgbClr val="00B050"/>
                </a:solidFill>
              </a:rPr>
              <a:t>verified the first card, the door will change </a:t>
            </a:r>
            <a:r>
              <a:rPr lang="en-US" altLang="zh-CN" sz="1600" dirty="0" smtClean="0">
                <a:solidFill>
                  <a:srgbClr val="00B050"/>
                </a:solidFill>
              </a:rPr>
              <a:t>status.</a:t>
            </a:r>
          </a:p>
          <a:p>
            <a:pPr marL="285750" indent="-285750">
              <a:buFont typeface="Arial" panose="020B0604020202020204" pitchFamily="34" charset="0"/>
              <a:buChar char="•"/>
            </a:pPr>
            <a:r>
              <a:rPr lang="en-US" altLang="zh-CN" sz="1600" dirty="0" smtClean="0">
                <a:solidFill>
                  <a:srgbClr val="00B050"/>
                </a:solidFill>
              </a:rPr>
              <a:t>The </a:t>
            </a:r>
            <a:r>
              <a:rPr lang="en-US" altLang="zh-CN" sz="1600" dirty="0" smtClean="0">
                <a:solidFill>
                  <a:srgbClr val="00B050"/>
                </a:solidFill>
              </a:rPr>
              <a:t>first card function needs setting the time and door status before activate the first card function.</a:t>
            </a:r>
            <a:endParaRPr lang="zh-CN" altLang="zh-CN" sz="1600" dirty="0">
              <a:solidFill>
                <a:srgbClr val="00B050"/>
              </a:solidFill>
            </a:endParaRPr>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1628800"/>
            <a:ext cx="3856536"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 Box 5"/>
          <p:cNvSpPr>
            <a:spLocks noChangeArrowheads="1"/>
          </p:cNvSpPr>
          <p:nvPr/>
        </p:nvSpPr>
        <p:spPr bwMode="auto">
          <a:xfrm>
            <a:off x="5580112" y="0"/>
            <a:ext cx="356388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r>
              <a:rPr lang="en-US" altLang="zh-CN" b="1" dirty="0" smtClean="0">
                <a:solidFill>
                  <a:schemeClr val="bg1"/>
                </a:solidFill>
              </a:rPr>
              <a:t>SAC844 Function</a:t>
            </a:r>
          </a:p>
          <a:p>
            <a:r>
              <a:rPr lang="en-US" altLang="zh-CN" b="1" dirty="0" smtClean="0">
                <a:solidFill>
                  <a:schemeClr val="bg1"/>
                </a:solidFill>
              </a:rPr>
              <a:t>-</a:t>
            </a:r>
            <a:r>
              <a:rPr lang="en-US" altLang="zh-CN" sz="2400" b="1" dirty="0" smtClean="0">
                <a:solidFill>
                  <a:schemeClr val="bg1"/>
                </a:solidFill>
              </a:rPr>
              <a:t>First Card</a:t>
            </a:r>
            <a:endParaRPr lang="zh-CN" altLang="en-US" sz="2400" b="1" dirty="0">
              <a:solidFill>
                <a:schemeClr val="bg1"/>
              </a:solidFill>
            </a:endParaRPr>
          </a:p>
        </p:txBody>
      </p:sp>
      <p:sp>
        <p:nvSpPr>
          <p:cNvPr id="11" name="圆角矩形 10"/>
          <p:cNvSpPr>
            <a:spLocks noChangeArrowheads="1"/>
          </p:cNvSpPr>
          <p:nvPr/>
        </p:nvSpPr>
        <p:spPr bwMode="auto">
          <a:xfrm>
            <a:off x="251520" y="4653136"/>
            <a:ext cx="8465048" cy="1152128"/>
          </a:xfrm>
          <a:prstGeom prst="roundRect">
            <a:avLst>
              <a:gd name="adj" fmla="val 16667"/>
            </a:avLst>
          </a:prstGeom>
          <a:noFill/>
          <a:ln w="19050">
            <a:solidFill>
              <a:srgbClr val="0070C0"/>
            </a:solidFill>
            <a:prstDash val="dash"/>
            <a:round/>
            <a:headEnd/>
            <a:tailEnd/>
          </a:ln>
        </p:spPr>
        <p:txBody>
          <a:bodyPr wrap="none" anchor="ct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endParaRPr lang="zh-CN" altLang="en-US"/>
          </a:p>
        </p:txBody>
      </p:sp>
    </p:spTree>
    <p:extLst>
      <p:ext uri="{BB962C8B-B14F-4D97-AF65-F5344CB8AC3E}">
        <p14:creationId xmlns:p14="http://schemas.microsoft.com/office/powerpoint/2010/main" val="30289304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27584" y="5220489"/>
            <a:ext cx="7416824" cy="584775"/>
          </a:xfrm>
          <a:prstGeom prst="rect">
            <a:avLst/>
          </a:prstGeom>
        </p:spPr>
        <p:txBody>
          <a:bodyPr wrap="square">
            <a:spAutoFit/>
          </a:bodyPr>
          <a:lstStyle/>
          <a:p>
            <a:pPr marL="285750" indent="-285750">
              <a:buFont typeface="Arial" panose="020B0604020202020204" pitchFamily="34" charset="0"/>
              <a:buChar char="•"/>
            </a:pPr>
            <a:r>
              <a:rPr lang="en-US" altLang="zh-CN" sz="1600" dirty="0" smtClean="0">
                <a:solidFill>
                  <a:srgbClr val="00B050"/>
                </a:solidFill>
              </a:rPr>
              <a:t>Monitoring user access records, Fire Alarm Record, Duress Open Door Record and Door </a:t>
            </a:r>
            <a:r>
              <a:rPr lang="en-US" altLang="zh-CN" sz="1600" dirty="0" smtClean="0">
                <a:solidFill>
                  <a:srgbClr val="00B050"/>
                </a:solidFill>
              </a:rPr>
              <a:t>Status (</a:t>
            </a:r>
            <a:r>
              <a:rPr lang="en-US" altLang="zh-CN" sz="1600" dirty="0" smtClean="0">
                <a:solidFill>
                  <a:srgbClr val="00B050"/>
                </a:solidFill>
              </a:rPr>
              <a:t>Need door contact equipment</a:t>
            </a:r>
            <a:r>
              <a:rPr lang="en-US" altLang="zh-CN" sz="1600" dirty="0" smtClean="0">
                <a:solidFill>
                  <a:srgbClr val="00B050"/>
                </a:solidFill>
              </a:rPr>
              <a:t>).</a:t>
            </a:r>
            <a:endParaRPr lang="zh-CN" altLang="zh-CN" sz="1600" dirty="0">
              <a:solidFill>
                <a:srgbClr val="00B050"/>
              </a:solidFill>
            </a:endParaRPr>
          </a:p>
        </p:txBody>
      </p:sp>
      <p:pic>
        <p:nvPicPr>
          <p:cNvPr id="9" name="图片 8"/>
          <p:cNvPicPr/>
          <p:nvPr/>
        </p:nvPicPr>
        <p:blipFill>
          <a:blip r:embed="rId2" cstate="print"/>
          <a:stretch>
            <a:fillRect/>
          </a:stretch>
        </p:blipFill>
        <p:spPr>
          <a:xfrm>
            <a:off x="755576" y="1196752"/>
            <a:ext cx="7488832" cy="3744416"/>
          </a:xfrm>
          <a:prstGeom prst="rect">
            <a:avLst/>
          </a:prstGeom>
        </p:spPr>
      </p:pic>
      <p:sp>
        <p:nvSpPr>
          <p:cNvPr id="10" name="Text Box 5"/>
          <p:cNvSpPr>
            <a:spLocks noChangeArrowheads="1"/>
          </p:cNvSpPr>
          <p:nvPr/>
        </p:nvSpPr>
        <p:spPr bwMode="auto">
          <a:xfrm>
            <a:off x="5436096" y="0"/>
            <a:ext cx="367240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r>
              <a:rPr lang="en-US" altLang="zh-CN" b="1" dirty="0" smtClean="0">
                <a:solidFill>
                  <a:schemeClr val="bg1"/>
                </a:solidFill>
              </a:rPr>
              <a:t>SAC844 Function</a:t>
            </a:r>
          </a:p>
          <a:p>
            <a:r>
              <a:rPr lang="en-US" altLang="zh-CN" b="1" dirty="0" smtClean="0">
                <a:solidFill>
                  <a:schemeClr val="bg1"/>
                </a:solidFill>
              </a:rPr>
              <a:t>-</a:t>
            </a:r>
            <a:r>
              <a:rPr lang="en-US" altLang="zh-CN" sz="2400" b="1" dirty="0" err="1" smtClean="0">
                <a:solidFill>
                  <a:schemeClr val="bg1"/>
                </a:solidFill>
              </a:rPr>
              <a:t>Realtime</a:t>
            </a:r>
            <a:r>
              <a:rPr lang="en-US" altLang="zh-CN" sz="2400" b="1" dirty="0" smtClean="0">
                <a:solidFill>
                  <a:schemeClr val="bg1"/>
                </a:solidFill>
              </a:rPr>
              <a:t> Monitor</a:t>
            </a:r>
            <a:endParaRPr lang="zh-CN" altLang="en-US" sz="2400" b="1" dirty="0">
              <a:solidFill>
                <a:schemeClr val="bg1"/>
              </a:solidFill>
            </a:endParaRPr>
          </a:p>
        </p:txBody>
      </p:sp>
      <p:sp>
        <p:nvSpPr>
          <p:cNvPr id="11" name="圆角矩形 10"/>
          <p:cNvSpPr>
            <a:spLocks noChangeArrowheads="1"/>
          </p:cNvSpPr>
          <p:nvPr/>
        </p:nvSpPr>
        <p:spPr bwMode="auto">
          <a:xfrm>
            <a:off x="755576" y="5157192"/>
            <a:ext cx="7488832" cy="792088"/>
          </a:xfrm>
          <a:prstGeom prst="roundRect">
            <a:avLst>
              <a:gd name="adj" fmla="val 16667"/>
            </a:avLst>
          </a:prstGeom>
          <a:noFill/>
          <a:ln w="19050">
            <a:solidFill>
              <a:srgbClr val="0070C0"/>
            </a:solidFill>
            <a:prstDash val="dash"/>
            <a:round/>
            <a:headEnd/>
            <a:tailEnd/>
          </a:ln>
        </p:spPr>
        <p:txBody>
          <a:bodyPr wrap="none" anchor="ct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endParaRPr lang="zh-CN" altLang="en-US"/>
          </a:p>
        </p:txBody>
      </p:sp>
    </p:spTree>
    <p:extLst>
      <p:ext uri="{BB962C8B-B14F-4D97-AF65-F5344CB8AC3E}">
        <p14:creationId xmlns:p14="http://schemas.microsoft.com/office/powerpoint/2010/main" val="33708433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287024" y="1628800"/>
            <a:ext cx="8173408" cy="4031873"/>
          </a:xfrm>
          <a:prstGeom prst="rect">
            <a:avLst/>
          </a:prstGeom>
        </p:spPr>
        <p:txBody>
          <a:bodyPr wrap="square">
            <a:spAutoFit/>
          </a:bodyPr>
          <a:lstStyle/>
          <a:p>
            <a:r>
              <a:rPr lang="en-US" altLang="zh-CN" sz="1600" dirty="0" smtClean="0">
                <a:solidFill>
                  <a:srgbClr val="FF0000"/>
                </a:solidFill>
              </a:rPr>
              <a:t>For SAC system, Anviz recommend one specialized </a:t>
            </a:r>
            <a:r>
              <a:rPr lang="en-US" altLang="zh-CN" sz="1600" dirty="0" smtClean="0">
                <a:solidFill>
                  <a:srgbClr val="FF0000"/>
                </a:solidFill>
              </a:rPr>
              <a:t>firmware: </a:t>
            </a:r>
            <a:r>
              <a:rPr lang="en-US" altLang="zh-CN" sz="1600" b="1" dirty="0" smtClean="0">
                <a:solidFill>
                  <a:srgbClr val="FF0000"/>
                </a:solidFill>
              </a:rPr>
              <a:t>T5X_M_S3.05</a:t>
            </a:r>
          </a:p>
          <a:p>
            <a:endParaRPr lang="en-US" altLang="zh-CN" sz="1600" dirty="0" smtClean="0">
              <a:solidFill>
                <a:srgbClr val="00B050"/>
              </a:solidFill>
            </a:endParaRPr>
          </a:p>
          <a:p>
            <a:endParaRPr lang="en-US" altLang="zh-CN" sz="1600" dirty="0" smtClean="0">
              <a:solidFill>
                <a:srgbClr val="00B050"/>
              </a:solidFill>
            </a:endParaRPr>
          </a:p>
          <a:p>
            <a:endParaRPr lang="en-US" altLang="zh-CN" sz="1600" dirty="0" smtClean="0">
              <a:solidFill>
                <a:srgbClr val="00B050"/>
              </a:solidFill>
            </a:endParaRPr>
          </a:p>
          <a:p>
            <a:endParaRPr lang="en-US" altLang="zh-CN" sz="1600" dirty="0" smtClean="0">
              <a:solidFill>
                <a:srgbClr val="00B050"/>
              </a:solidFill>
            </a:endParaRPr>
          </a:p>
          <a:p>
            <a:pPr marL="342900" indent="-342900"/>
            <a:r>
              <a:rPr lang="en-US" altLang="zh-CN" sz="1600" dirty="0" smtClean="0">
                <a:solidFill>
                  <a:srgbClr val="00B050"/>
                </a:solidFill>
              </a:rPr>
              <a:t>1</a:t>
            </a:r>
            <a:r>
              <a:rPr lang="en-US" altLang="zh-CN" sz="1600" dirty="0" smtClean="0">
                <a:solidFill>
                  <a:srgbClr val="00B050"/>
                </a:solidFill>
              </a:rPr>
              <a:t>. No </a:t>
            </a:r>
            <a:r>
              <a:rPr lang="en-US" altLang="zh-CN" sz="1600" dirty="0" smtClean="0">
                <a:solidFill>
                  <a:srgbClr val="00B050"/>
                </a:solidFill>
              </a:rPr>
              <a:t>independent user registration function.</a:t>
            </a:r>
          </a:p>
          <a:p>
            <a:pPr marL="342900" indent="-342900">
              <a:buAutoNum type="arabicPlain"/>
            </a:pPr>
            <a:endParaRPr lang="en-US" altLang="zh-CN" sz="1600" dirty="0" smtClean="0">
              <a:solidFill>
                <a:srgbClr val="00B050"/>
              </a:solidFill>
            </a:endParaRPr>
          </a:p>
          <a:p>
            <a:pPr marL="342900" indent="-342900"/>
            <a:r>
              <a:rPr lang="en-US" altLang="zh-CN" sz="1600" dirty="0" smtClean="0">
                <a:solidFill>
                  <a:srgbClr val="00B050"/>
                </a:solidFill>
              </a:rPr>
              <a:t>2</a:t>
            </a:r>
            <a:r>
              <a:rPr lang="en-US" altLang="zh-CN" sz="1600" dirty="0" smtClean="0">
                <a:solidFill>
                  <a:srgbClr val="00B050"/>
                </a:solidFill>
              </a:rPr>
              <a:t>. Direct </a:t>
            </a:r>
            <a:r>
              <a:rPr lang="en-US" altLang="zh-CN" sz="1600" dirty="0" err="1" smtClean="0">
                <a:solidFill>
                  <a:srgbClr val="00B050"/>
                </a:solidFill>
              </a:rPr>
              <a:t>Wiegand</a:t>
            </a:r>
            <a:r>
              <a:rPr lang="en-US" altLang="zh-CN" sz="1600" dirty="0" smtClean="0">
                <a:solidFill>
                  <a:srgbClr val="00B050"/>
                </a:solidFill>
              </a:rPr>
              <a:t> </a:t>
            </a:r>
            <a:r>
              <a:rPr lang="en-US" altLang="zh-CN" sz="1600" dirty="0" smtClean="0">
                <a:solidFill>
                  <a:srgbClr val="00B050"/>
                </a:solidFill>
              </a:rPr>
              <a:t>card number output.</a:t>
            </a:r>
          </a:p>
          <a:p>
            <a:pPr marL="342900" indent="-342900">
              <a:buAutoNum type="arabicPlain"/>
            </a:pPr>
            <a:endParaRPr lang="en-US" altLang="zh-CN" sz="1600" dirty="0" smtClean="0">
              <a:solidFill>
                <a:srgbClr val="00B050"/>
              </a:solidFill>
            </a:endParaRPr>
          </a:p>
          <a:p>
            <a:pPr marL="342900" indent="-342900"/>
            <a:r>
              <a:rPr lang="en-US" altLang="zh-CN" sz="1600" dirty="0" smtClean="0">
                <a:solidFill>
                  <a:srgbClr val="00B050"/>
                </a:solidFill>
              </a:rPr>
              <a:t>3</a:t>
            </a:r>
            <a:r>
              <a:rPr lang="en-US" altLang="zh-CN" sz="1600" dirty="0" smtClean="0">
                <a:solidFill>
                  <a:srgbClr val="00B050"/>
                </a:solidFill>
              </a:rPr>
              <a:t>. Data </a:t>
            </a:r>
            <a:r>
              <a:rPr lang="en-US" altLang="zh-CN" sz="1600" dirty="0" smtClean="0">
                <a:solidFill>
                  <a:srgbClr val="00B050"/>
                </a:solidFill>
              </a:rPr>
              <a:t>exchanging from SAC844 by RS485</a:t>
            </a:r>
          </a:p>
          <a:p>
            <a:pPr marL="342900" indent="-342900">
              <a:buAutoNum type="arabicPlain"/>
            </a:pPr>
            <a:endParaRPr lang="en-US" altLang="zh-CN" sz="1600" dirty="0" smtClean="0">
              <a:solidFill>
                <a:srgbClr val="00B050"/>
              </a:solidFill>
            </a:endParaRPr>
          </a:p>
          <a:p>
            <a:pPr marL="342900" indent="-342900"/>
            <a:r>
              <a:rPr lang="en-US" altLang="zh-CN" sz="1600" dirty="0" smtClean="0">
                <a:solidFill>
                  <a:srgbClr val="00B050"/>
                </a:solidFill>
              </a:rPr>
              <a:t>4</a:t>
            </a:r>
            <a:r>
              <a:rPr lang="en-US" altLang="zh-CN" sz="1600" dirty="0" smtClean="0">
                <a:solidFill>
                  <a:srgbClr val="00B050"/>
                </a:solidFill>
              </a:rPr>
              <a:t>. Fingerprint </a:t>
            </a:r>
            <a:r>
              <a:rPr lang="en-US" altLang="zh-CN" sz="1600" dirty="0" smtClean="0">
                <a:solidFill>
                  <a:srgbClr val="00B050"/>
                </a:solidFill>
              </a:rPr>
              <a:t>capacity 1000</a:t>
            </a:r>
          </a:p>
          <a:p>
            <a:endParaRPr lang="en-US" altLang="zh-CN" sz="1600" dirty="0" smtClean="0">
              <a:solidFill>
                <a:srgbClr val="00B050"/>
              </a:solidFill>
            </a:endParaRPr>
          </a:p>
          <a:p>
            <a:endParaRPr lang="en-US" altLang="zh-CN" sz="1600" dirty="0">
              <a:solidFill>
                <a:srgbClr val="00B050"/>
              </a:solidFill>
            </a:endParaRPr>
          </a:p>
          <a:p>
            <a:endParaRPr lang="en-US" altLang="zh-CN" sz="1600" dirty="0" smtClean="0">
              <a:solidFill>
                <a:srgbClr val="00B050"/>
              </a:solidFill>
            </a:endParaRPr>
          </a:p>
          <a:p>
            <a:endParaRPr lang="zh-CN" altLang="zh-CN" sz="1600" dirty="0">
              <a:solidFill>
                <a:srgbClr val="00B050"/>
              </a:solidFill>
            </a:endParaRPr>
          </a:p>
        </p:txBody>
      </p:sp>
      <p:pic>
        <p:nvPicPr>
          <p:cNvPr id="10242" name="Picture 2" descr="\\192.168.80.10\A-Market\Anviz Products\Readers\T5\English\Anviz-T5-0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2132856"/>
            <a:ext cx="1331023" cy="2943400"/>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5"/>
          <p:cNvSpPr>
            <a:spLocks noChangeArrowheads="1"/>
          </p:cNvSpPr>
          <p:nvPr/>
        </p:nvSpPr>
        <p:spPr bwMode="auto">
          <a:xfrm>
            <a:off x="6300192" y="0"/>
            <a:ext cx="284380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r>
              <a:rPr lang="en-US" altLang="zh-CN" b="1" dirty="0" smtClean="0">
                <a:solidFill>
                  <a:schemeClr val="bg1"/>
                </a:solidFill>
              </a:rPr>
              <a:t>SAC System </a:t>
            </a:r>
          </a:p>
          <a:p>
            <a:r>
              <a:rPr lang="en-US" altLang="zh-CN" b="1" dirty="0" smtClean="0">
                <a:solidFill>
                  <a:schemeClr val="bg1"/>
                </a:solidFill>
              </a:rPr>
              <a:t>-</a:t>
            </a:r>
            <a:r>
              <a:rPr lang="en-US" altLang="zh-CN" sz="2400" b="1" dirty="0" smtClean="0">
                <a:solidFill>
                  <a:schemeClr val="bg1"/>
                </a:solidFill>
              </a:rPr>
              <a:t>Components</a:t>
            </a:r>
          </a:p>
        </p:txBody>
      </p:sp>
    </p:spTree>
    <p:extLst>
      <p:ext uri="{BB962C8B-B14F-4D97-AF65-F5344CB8AC3E}">
        <p14:creationId xmlns:p14="http://schemas.microsoft.com/office/powerpoint/2010/main" val="35496422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0"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5603" y="1278012"/>
            <a:ext cx="5693847" cy="4819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2"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85849" y="3608462"/>
            <a:ext cx="261870" cy="4686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4"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52120" y="2276872"/>
            <a:ext cx="306627" cy="5519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5"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8064" y="4437112"/>
            <a:ext cx="360040" cy="648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672" y="5811068"/>
            <a:ext cx="330457" cy="591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9792" y="5805264"/>
            <a:ext cx="330457" cy="591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7904" y="5805264"/>
            <a:ext cx="330457" cy="591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5805264"/>
            <a:ext cx="330457" cy="591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圆角矩形标注 2"/>
          <p:cNvSpPr/>
          <p:nvPr/>
        </p:nvSpPr>
        <p:spPr>
          <a:xfrm>
            <a:off x="7309450" y="1151959"/>
            <a:ext cx="1727046" cy="2421057"/>
          </a:xfrm>
          <a:prstGeom prst="wedgeRoundRectCallout">
            <a:avLst>
              <a:gd name="adj1" fmla="val -65256"/>
              <a:gd name="adj2" fmla="val -2423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200" dirty="0" smtClean="0">
                <a:solidFill>
                  <a:srgbClr val="00B0F0"/>
                </a:solidFill>
              </a:rPr>
              <a:t>After a </a:t>
            </a:r>
            <a:r>
              <a:rPr lang="en-US" altLang="zh-CN" sz="1200" dirty="0" smtClean="0">
                <a:solidFill>
                  <a:srgbClr val="00B0F0"/>
                </a:solidFill>
              </a:rPr>
              <a:t>users enrolls a fingerprint </a:t>
            </a:r>
            <a:r>
              <a:rPr lang="en-US" altLang="zh-CN" sz="1200" dirty="0" smtClean="0">
                <a:solidFill>
                  <a:srgbClr val="00B0F0"/>
                </a:solidFill>
              </a:rPr>
              <a:t>in the system </a:t>
            </a:r>
            <a:r>
              <a:rPr lang="en-US" altLang="zh-CN" sz="1200" dirty="0" smtClean="0">
                <a:solidFill>
                  <a:srgbClr val="00B0F0"/>
                </a:solidFill>
              </a:rPr>
              <a:t>it generates </a:t>
            </a:r>
            <a:r>
              <a:rPr lang="en-US" altLang="zh-CN" sz="1200" dirty="0" smtClean="0">
                <a:solidFill>
                  <a:srgbClr val="00B0F0"/>
                </a:solidFill>
              </a:rPr>
              <a:t>a virtual card number, the card number and </a:t>
            </a:r>
            <a:r>
              <a:rPr lang="en-US" altLang="zh-CN" sz="1200" dirty="0" smtClean="0">
                <a:solidFill>
                  <a:srgbClr val="00B0F0"/>
                </a:solidFill>
              </a:rPr>
              <a:t> the fingerprint </a:t>
            </a:r>
            <a:r>
              <a:rPr lang="en-US" altLang="zh-CN" sz="1200" dirty="0" smtClean="0">
                <a:solidFill>
                  <a:srgbClr val="00B0F0"/>
                </a:solidFill>
              </a:rPr>
              <a:t>template </a:t>
            </a:r>
            <a:r>
              <a:rPr lang="en-US" altLang="zh-CN" sz="1200" dirty="0" smtClean="0">
                <a:solidFill>
                  <a:srgbClr val="00B0F0"/>
                </a:solidFill>
              </a:rPr>
              <a:t>is sent to </a:t>
            </a:r>
            <a:r>
              <a:rPr lang="en-US" altLang="zh-CN" sz="1200" dirty="0">
                <a:solidFill>
                  <a:srgbClr val="00B0F0"/>
                </a:solidFill>
              </a:rPr>
              <a:t>the SAC844 via </a:t>
            </a:r>
            <a:r>
              <a:rPr lang="en-US" altLang="zh-CN" sz="1200" dirty="0" smtClean="0">
                <a:solidFill>
                  <a:srgbClr val="00B0F0"/>
                </a:solidFill>
              </a:rPr>
              <a:t>TCP/IP.</a:t>
            </a:r>
            <a:endParaRPr lang="zh-CN" altLang="en-US" sz="1200" dirty="0">
              <a:solidFill>
                <a:srgbClr val="00B0F0"/>
              </a:solidFill>
            </a:endParaRPr>
          </a:p>
        </p:txBody>
      </p:sp>
      <p:sp>
        <p:nvSpPr>
          <p:cNvPr id="14" name="圆角矩形标注 13"/>
          <p:cNvSpPr/>
          <p:nvPr/>
        </p:nvSpPr>
        <p:spPr>
          <a:xfrm>
            <a:off x="323528" y="1193011"/>
            <a:ext cx="5004556" cy="822870"/>
          </a:xfrm>
          <a:prstGeom prst="wedgeRoundRectCallout">
            <a:avLst>
              <a:gd name="adj1" fmla="val 21726"/>
              <a:gd name="adj2" fmla="val 7541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200" dirty="0" smtClean="0">
                <a:solidFill>
                  <a:srgbClr val="00B0F0"/>
                </a:solidFill>
              </a:rPr>
              <a:t>SAC84 received fingerprint templates and after the virtual ID number, ID number stored in SAC844, and transfer the virtual number and the fingerprint template via RS485 to the appropriate above the fingerprint reader.</a:t>
            </a:r>
            <a:endParaRPr lang="zh-CN" altLang="en-US" sz="1200" dirty="0">
              <a:solidFill>
                <a:srgbClr val="00B0F0"/>
              </a:solidFill>
            </a:endParaRPr>
          </a:p>
        </p:txBody>
      </p:sp>
      <p:sp>
        <p:nvSpPr>
          <p:cNvPr id="15" name="圆角矩形标注 14"/>
          <p:cNvSpPr/>
          <p:nvPr/>
        </p:nvSpPr>
        <p:spPr>
          <a:xfrm>
            <a:off x="72008" y="2276872"/>
            <a:ext cx="1619672" cy="2592288"/>
          </a:xfrm>
          <a:prstGeom prst="wedgeRoundRectCallout">
            <a:avLst>
              <a:gd name="adj1" fmla="val 39910"/>
              <a:gd name="adj2" fmla="val 6805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200" dirty="0" smtClean="0">
                <a:solidFill>
                  <a:srgbClr val="00B0F0"/>
                </a:solidFill>
              </a:rPr>
              <a:t>T5 receives the fingerprint templates and virtual ID number, and then when the user </a:t>
            </a:r>
            <a:r>
              <a:rPr lang="en-US" altLang="zh-CN" sz="1200" dirty="0" smtClean="0">
                <a:solidFill>
                  <a:srgbClr val="00B0F0"/>
                </a:solidFill>
              </a:rPr>
              <a:t>authenticates a fingerprint</a:t>
            </a:r>
            <a:r>
              <a:rPr lang="en-US" altLang="zh-CN" sz="1200" dirty="0" smtClean="0">
                <a:solidFill>
                  <a:srgbClr val="00B0F0"/>
                </a:solidFill>
              </a:rPr>
              <a:t>, </a:t>
            </a:r>
            <a:r>
              <a:rPr lang="en-US" altLang="zh-CN" sz="1200" dirty="0" smtClean="0">
                <a:solidFill>
                  <a:srgbClr val="00B0F0"/>
                </a:solidFill>
              </a:rPr>
              <a:t>the T5's </a:t>
            </a:r>
            <a:r>
              <a:rPr lang="en-US" altLang="zh-CN" sz="1200" dirty="0" err="1" smtClean="0">
                <a:solidFill>
                  <a:srgbClr val="00B0F0"/>
                </a:solidFill>
              </a:rPr>
              <a:t>Wiegand</a:t>
            </a:r>
            <a:r>
              <a:rPr lang="en-US" altLang="zh-CN" sz="1200" dirty="0" smtClean="0">
                <a:solidFill>
                  <a:srgbClr val="00B0F0"/>
                </a:solidFill>
              </a:rPr>
              <a:t> output number is the virtual ID number.</a:t>
            </a:r>
            <a:endParaRPr lang="zh-CN" altLang="en-US" sz="1200" dirty="0">
              <a:solidFill>
                <a:srgbClr val="00B0F0"/>
              </a:solidFill>
            </a:endParaRPr>
          </a:p>
        </p:txBody>
      </p:sp>
      <p:sp>
        <p:nvSpPr>
          <p:cNvPr id="16" name="Text Box 5"/>
          <p:cNvSpPr>
            <a:spLocks noChangeArrowheads="1"/>
          </p:cNvSpPr>
          <p:nvPr/>
        </p:nvSpPr>
        <p:spPr bwMode="auto">
          <a:xfrm>
            <a:off x="6300192" y="0"/>
            <a:ext cx="284380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r>
              <a:rPr lang="en-US" altLang="zh-CN" b="1" dirty="0" smtClean="0">
                <a:solidFill>
                  <a:schemeClr val="bg1"/>
                </a:solidFill>
              </a:rPr>
              <a:t>SAC System </a:t>
            </a:r>
          </a:p>
          <a:p>
            <a:r>
              <a:rPr lang="en-US" altLang="zh-CN" b="1" dirty="0" smtClean="0">
                <a:solidFill>
                  <a:schemeClr val="bg1"/>
                </a:solidFill>
              </a:rPr>
              <a:t>-</a:t>
            </a:r>
            <a:r>
              <a:rPr lang="en-US" altLang="zh-CN" sz="2400" b="1" dirty="0" smtClean="0">
                <a:solidFill>
                  <a:schemeClr val="bg1"/>
                </a:solidFill>
              </a:rPr>
              <a:t>Components</a:t>
            </a:r>
          </a:p>
        </p:txBody>
      </p:sp>
    </p:spTree>
    <p:extLst>
      <p:ext uri="{BB962C8B-B14F-4D97-AF65-F5344CB8AC3E}">
        <p14:creationId xmlns:p14="http://schemas.microsoft.com/office/powerpoint/2010/main" val="4090901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1.11111E-6 4.81481E-6 L 0.00035 -0.18612 " pathEditMode="relative" rAng="0" ptsTypes="AA">
                                      <p:cBhvr>
                                        <p:cTn id="10" dur="2000" fill="hold"/>
                                        <p:tgtEl>
                                          <p:spTgt spid="11272"/>
                                        </p:tgtEl>
                                        <p:attrNameLst>
                                          <p:attrName>ppt_x</p:attrName>
                                          <p:attrName>ppt_y</p:attrName>
                                        </p:attrNameLst>
                                      </p:cBhvr>
                                      <p:rCtr x="17" y="-9306"/>
                                    </p:animMotion>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127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7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nodeType="clickEffect">
                                  <p:stCondLst>
                                    <p:cond delay="0"/>
                                  </p:stCondLst>
                                  <p:childTnLst>
                                    <p:animMotion origin="layout" path="M -4.16667E-6 4.07407E-6 L -0.14166 0.10509 " pathEditMode="relative" rAng="0" ptsTypes="AA">
                                      <p:cBhvr>
                                        <p:cTn id="26" dur="2000" fill="hold"/>
                                        <p:tgtEl>
                                          <p:spTgt spid="11274"/>
                                        </p:tgtEl>
                                        <p:attrNameLst>
                                          <p:attrName>ppt_x</p:attrName>
                                          <p:attrName>ppt_y</p:attrName>
                                        </p:attrNameLst>
                                      </p:cBhvr>
                                      <p:rCtr x="-7083" y="5255"/>
                                    </p:animMotion>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1274"/>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27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1.11111E-6 -2.96296E-6 L 1.11111E-6 0.13125 " pathEditMode="relative" rAng="0" ptsTypes="AA">
                                      <p:cBhvr>
                                        <p:cTn id="42" dur="2000" fill="hold"/>
                                        <p:tgtEl>
                                          <p:spTgt spid="11275"/>
                                        </p:tgtEl>
                                        <p:attrNameLst>
                                          <p:attrName>ppt_x</p:attrName>
                                          <p:attrName>ppt_y</p:attrName>
                                        </p:attrNameLst>
                                      </p:cBhvr>
                                      <p:rCtr x="0" y="6551"/>
                                    </p:animMotion>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11275"/>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42" presetClass="path" presetSubtype="0" accel="50000" decel="50000" fill="hold" nodeType="clickEffect">
                                  <p:stCondLst>
                                    <p:cond delay="0"/>
                                  </p:stCondLst>
                                  <p:childTnLst>
                                    <p:animMotion origin="layout" path="M 1.11111E-6 7.40741E-7 L -0.00226 -0.07546 " pathEditMode="relative" rAng="0" ptsTypes="AA">
                                      <p:cBhvr>
                                        <p:cTn id="60" dur="2000" fill="hold"/>
                                        <p:tgtEl>
                                          <p:spTgt spid="17"/>
                                        </p:tgtEl>
                                        <p:attrNameLst>
                                          <p:attrName>ppt_x</p:attrName>
                                          <p:attrName>ppt_y</p:attrName>
                                        </p:attrNameLst>
                                      </p:cBhvr>
                                      <p:rCtr x="-122" y="-3773"/>
                                    </p:animMotion>
                                  </p:childTnLst>
                                </p:cTn>
                              </p:par>
                              <p:par>
                                <p:cTn id="61" presetID="42" presetClass="path" presetSubtype="0" accel="50000" decel="50000" fill="hold" nodeType="withEffect">
                                  <p:stCondLst>
                                    <p:cond delay="0"/>
                                  </p:stCondLst>
                                  <p:childTnLst>
                                    <p:animMotion origin="layout" path="M 1.94444E-6 -3.33333E-6 L -0.00243 -0.07453 " pathEditMode="relative" rAng="0" ptsTypes="AA">
                                      <p:cBhvr>
                                        <p:cTn id="62" dur="2000" fill="hold"/>
                                        <p:tgtEl>
                                          <p:spTgt spid="18"/>
                                        </p:tgtEl>
                                        <p:attrNameLst>
                                          <p:attrName>ppt_x</p:attrName>
                                          <p:attrName>ppt_y</p:attrName>
                                        </p:attrNameLst>
                                      </p:cBhvr>
                                      <p:rCtr x="-122" y="-3727"/>
                                    </p:animMotion>
                                  </p:childTnLst>
                                </p:cTn>
                              </p:par>
                              <p:par>
                                <p:cTn id="63" presetID="42" presetClass="path" presetSubtype="0" accel="50000" decel="50000" fill="hold" nodeType="withEffect">
                                  <p:stCondLst>
                                    <p:cond delay="0"/>
                                  </p:stCondLst>
                                  <p:childTnLst>
                                    <p:animMotion origin="layout" path="M -1.11111E-6 -3.33333E-6 L -0.00243 -0.07453 " pathEditMode="relative" rAng="0" ptsTypes="AA">
                                      <p:cBhvr>
                                        <p:cTn id="64" dur="2000" fill="hold"/>
                                        <p:tgtEl>
                                          <p:spTgt spid="19"/>
                                        </p:tgtEl>
                                        <p:attrNameLst>
                                          <p:attrName>ppt_x</p:attrName>
                                          <p:attrName>ppt_y</p:attrName>
                                        </p:attrNameLst>
                                      </p:cBhvr>
                                      <p:rCtr x="-122" y="-3727"/>
                                    </p:animMotion>
                                  </p:childTnLst>
                                </p:cTn>
                              </p:par>
                              <p:par>
                                <p:cTn id="65" presetID="42" presetClass="path" presetSubtype="0" accel="50000" decel="50000" fill="hold" nodeType="withEffect">
                                  <p:stCondLst>
                                    <p:cond delay="0"/>
                                  </p:stCondLst>
                                  <p:childTnLst>
                                    <p:animMotion origin="layout" path="M 1.94444E-6 -3.33333E-6 L -0.00226 -0.07453 " pathEditMode="relative" rAng="0" ptsTypes="AA">
                                      <p:cBhvr>
                                        <p:cTn id="66" dur="2000" fill="hold"/>
                                        <p:tgtEl>
                                          <p:spTgt spid="20"/>
                                        </p:tgtEl>
                                        <p:attrNameLst>
                                          <p:attrName>ppt_x</p:attrName>
                                          <p:attrName>ppt_y</p:attrName>
                                        </p:attrNameLst>
                                      </p:cBhvr>
                                      <p:rCtr x="-122" y="-3727"/>
                                    </p:animMotion>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7"/>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18"/>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19"/>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20"/>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9268" y="1149226"/>
            <a:ext cx="5469036" cy="5088086"/>
          </a:xfrm>
          <a:prstGeom prst="rect">
            <a:avLst/>
          </a:prstGeom>
          <a:noFill/>
          <a:ln>
            <a:noFill/>
          </a:ln>
        </p:spPr>
      </p:pic>
      <p:sp>
        <p:nvSpPr>
          <p:cNvPr id="6" name="Text Box 5"/>
          <p:cNvSpPr>
            <a:spLocks noChangeArrowheads="1"/>
          </p:cNvSpPr>
          <p:nvPr/>
        </p:nvSpPr>
        <p:spPr bwMode="auto">
          <a:xfrm>
            <a:off x="6479704" y="0"/>
            <a:ext cx="266429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r>
              <a:rPr lang="en-US" altLang="zh-CN" b="1" dirty="0" smtClean="0">
                <a:solidFill>
                  <a:schemeClr val="bg1"/>
                </a:solidFill>
              </a:rPr>
              <a:t>SAC System</a:t>
            </a:r>
          </a:p>
          <a:p>
            <a:r>
              <a:rPr lang="en-US" altLang="zh-CN" b="1" dirty="0" smtClean="0">
                <a:solidFill>
                  <a:schemeClr val="bg1"/>
                </a:solidFill>
              </a:rPr>
              <a:t>-</a:t>
            </a:r>
            <a:r>
              <a:rPr lang="en-US" altLang="zh-CN" sz="2400" b="1" dirty="0" smtClean="0">
                <a:solidFill>
                  <a:schemeClr val="bg1"/>
                </a:solidFill>
              </a:rPr>
              <a:t>Topology</a:t>
            </a:r>
            <a:endParaRPr lang="zh-CN" altLang="en-US" sz="2400" b="1" dirty="0" smtClean="0">
              <a:solidFill>
                <a:schemeClr val="bg1"/>
              </a:solidFill>
            </a:endParaRPr>
          </a:p>
        </p:txBody>
      </p:sp>
    </p:spTree>
    <p:extLst>
      <p:ext uri="{BB962C8B-B14F-4D97-AF65-F5344CB8AC3E}">
        <p14:creationId xmlns:p14="http://schemas.microsoft.com/office/powerpoint/2010/main" val="28937782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1196752"/>
            <a:ext cx="5328592" cy="5211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Box 5"/>
          <p:cNvSpPr>
            <a:spLocks noChangeArrowheads="1"/>
          </p:cNvSpPr>
          <p:nvPr/>
        </p:nvSpPr>
        <p:spPr bwMode="auto">
          <a:xfrm>
            <a:off x="5687616" y="0"/>
            <a:ext cx="345638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r>
              <a:rPr lang="en-US" altLang="zh-CN" b="1" dirty="0" smtClean="0">
                <a:solidFill>
                  <a:schemeClr val="bg1"/>
                </a:solidFill>
              </a:rPr>
              <a:t>SAC System </a:t>
            </a:r>
          </a:p>
          <a:p>
            <a:r>
              <a:rPr lang="en-US" altLang="zh-CN" b="1" dirty="0" smtClean="0">
                <a:solidFill>
                  <a:schemeClr val="bg1"/>
                </a:solidFill>
              </a:rPr>
              <a:t>-</a:t>
            </a:r>
            <a:r>
              <a:rPr lang="en-US" altLang="zh-CN" sz="2400" b="1" dirty="0" smtClean="0">
                <a:solidFill>
                  <a:schemeClr val="bg1"/>
                </a:solidFill>
              </a:rPr>
              <a:t>Connecting  Diagram</a:t>
            </a:r>
            <a:endParaRPr lang="zh-CN" altLang="en-US" sz="2400" b="1" dirty="0" smtClean="0">
              <a:solidFill>
                <a:schemeClr val="bg1"/>
              </a:solidFill>
            </a:endParaRPr>
          </a:p>
        </p:txBody>
      </p:sp>
    </p:spTree>
    <p:extLst>
      <p:ext uri="{BB962C8B-B14F-4D97-AF65-F5344CB8AC3E}">
        <p14:creationId xmlns:p14="http://schemas.microsoft.com/office/powerpoint/2010/main" val="454276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8433" y="1493875"/>
            <a:ext cx="6057900" cy="4124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192.168.80.10\A-Market\Anviz Products\Readers\T5\English\Anviz-T5-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4212" y="1493875"/>
            <a:ext cx="360040" cy="7961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192.168.80.10\A-Market\Anviz Products\Readers\T5\English\Anviz-T5-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3550030"/>
            <a:ext cx="360040" cy="7961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192.168.80.10\A-Market\Anviz Products\Readers\T5\English\Anviz-T5-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4232" y="3369840"/>
            <a:ext cx="360040" cy="7961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192.168.80.10\A-Market\Anviz Products\Readers\T5\English\Anviz-T5-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4088" y="2934035"/>
            <a:ext cx="360040" cy="796185"/>
          </a:xfrm>
          <a:prstGeom prst="rect">
            <a:avLst/>
          </a:prstGeom>
          <a:noFill/>
          <a:extLst>
            <a:ext uri="{909E8E84-426E-40DD-AFC4-6F175D3DCCD1}">
              <a14:hiddenFill xmlns:a14="http://schemas.microsoft.com/office/drawing/2010/main">
                <a:solidFill>
                  <a:srgbClr val="FFFFFF"/>
                </a:solidFill>
              </a14:hiddenFill>
            </a:ext>
          </a:extLst>
        </p:spPr>
      </p:pic>
      <p:pic>
        <p:nvPicPr>
          <p:cNvPr id="10" name="内容占位符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3491880" y="2646003"/>
            <a:ext cx="717213" cy="630715"/>
          </a:xfrm>
        </p:spPr>
      </p:pic>
      <p:cxnSp>
        <p:nvCxnSpPr>
          <p:cNvPr id="3" name="直接连接符 2"/>
          <p:cNvCxnSpPr>
            <a:stCxn id="6" idx="3"/>
            <a:endCxn id="10" idx="0"/>
          </p:cNvCxnSpPr>
          <p:nvPr/>
        </p:nvCxnSpPr>
        <p:spPr>
          <a:xfrm>
            <a:off x="3174252" y="1891968"/>
            <a:ext cx="676235" cy="754035"/>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3354272" y="3332127"/>
            <a:ext cx="248107" cy="4358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9" idx="1"/>
          </p:cNvCxnSpPr>
          <p:nvPr/>
        </p:nvCxnSpPr>
        <p:spPr>
          <a:xfrm>
            <a:off x="4211960" y="2934035"/>
            <a:ext cx="1152128" cy="3980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7" idx="1"/>
          </p:cNvCxnSpPr>
          <p:nvPr/>
        </p:nvCxnSpPr>
        <p:spPr>
          <a:xfrm flipH="1" flipV="1">
            <a:off x="4067944" y="3140747"/>
            <a:ext cx="864096" cy="807376"/>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 Box 5"/>
          <p:cNvSpPr>
            <a:spLocks noChangeArrowheads="1"/>
          </p:cNvSpPr>
          <p:nvPr/>
        </p:nvSpPr>
        <p:spPr bwMode="auto">
          <a:xfrm>
            <a:off x="5183560" y="0"/>
            <a:ext cx="396044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r>
              <a:rPr lang="en-US" altLang="zh-CN" b="1" dirty="0" smtClean="0">
                <a:solidFill>
                  <a:schemeClr val="bg1"/>
                </a:solidFill>
              </a:rPr>
              <a:t>SAC System </a:t>
            </a:r>
          </a:p>
          <a:p>
            <a:r>
              <a:rPr lang="en-US" altLang="zh-CN" b="1" dirty="0" smtClean="0">
                <a:solidFill>
                  <a:schemeClr val="bg1"/>
                </a:solidFill>
              </a:rPr>
              <a:t>-</a:t>
            </a:r>
            <a:r>
              <a:rPr lang="en-US" altLang="zh-CN" sz="2400" b="1" dirty="0" smtClean="0">
                <a:solidFill>
                  <a:schemeClr val="bg1"/>
                </a:solidFill>
              </a:rPr>
              <a:t>Application Scene Office</a:t>
            </a:r>
            <a:endParaRPr lang="zh-CN" altLang="en-US" sz="2400" b="1" dirty="0" smtClean="0">
              <a:solidFill>
                <a:schemeClr val="bg1"/>
              </a:solidFill>
            </a:endParaRPr>
          </a:p>
        </p:txBody>
      </p:sp>
    </p:spTree>
    <p:extLst>
      <p:ext uri="{BB962C8B-B14F-4D97-AF65-F5344CB8AC3E}">
        <p14:creationId xmlns:p14="http://schemas.microsoft.com/office/powerpoint/2010/main" val="711771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10"/>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randombar(horizontal)">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randombar(horizontal)">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randombar(horizontal)">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68234" y="1444906"/>
            <a:ext cx="6219263" cy="4402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descr="\\192.168.80.10\A-Market\Anviz Products\Readers\T5\English\Anviz-T5-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06547" y="1982053"/>
            <a:ext cx="360040" cy="79618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192.168.80.10\A-Market\Anviz Products\Readers\T5\English\Anviz-T5-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4274" y="2697712"/>
            <a:ext cx="360040" cy="79618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192.168.80.10\A-Market\Anviz Products\Readers\T5\English\Anviz-T5-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4309" y="4437112"/>
            <a:ext cx="360040" cy="796185"/>
          </a:xfrm>
          <a:prstGeom prst="rect">
            <a:avLst/>
          </a:prstGeom>
          <a:noFill/>
          <a:extLst>
            <a:ext uri="{909E8E84-426E-40DD-AFC4-6F175D3DCCD1}">
              <a14:hiddenFill xmlns:a14="http://schemas.microsoft.com/office/drawing/2010/main">
                <a:solidFill>
                  <a:srgbClr val="FFFFFF"/>
                </a:solidFill>
              </a14:hiddenFill>
            </a:ext>
          </a:extLst>
        </p:spPr>
      </p:pic>
      <p:pic>
        <p:nvPicPr>
          <p:cNvPr id="21" name="内容占位符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2069354" y="3356992"/>
            <a:ext cx="717213" cy="63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5" descr="D:\用户目录\Downloads\u=3130593767,441661712&amp;fm=21&amp;gp=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00694" y="3487038"/>
            <a:ext cx="411366" cy="346723"/>
          </a:xfrm>
          <a:prstGeom prst="rect">
            <a:avLst/>
          </a:prstGeom>
          <a:noFill/>
          <a:extLst>
            <a:ext uri="{909E8E84-426E-40DD-AFC4-6F175D3DCCD1}">
              <a14:hiddenFill xmlns:a14="http://schemas.microsoft.com/office/drawing/2010/main">
                <a:solidFill>
                  <a:srgbClr val="FFFFFF"/>
                </a:solidFill>
              </a14:hiddenFill>
            </a:ext>
          </a:extLst>
        </p:spPr>
      </p:pic>
      <p:cxnSp>
        <p:nvCxnSpPr>
          <p:cNvPr id="27" name="直接连接符 26"/>
          <p:cNvCxnSpPr>
            <a:stCxn id="21" idx="2"/>
            <a:endCxn id="19" idx="1"/>
          </p:cNvCxnSpPr>
          <p:nvPr/>
        </p:nvCxnSpPr>
        <p:spPr>
          <a:xfrm>
            <a:off x="2427961" y="3987707"/>
            <a:ext cx="1176348" cy="84749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13317" idx="1"/>
          </p:cNvCxnSpPr>
          <p:nvPr/>
        </p:nvCxnSpPr>
        <p:spPr>
          <a:xfrm flipH="1">
            <a:off x="2786567" y="3660400"/>
            <a:ext cx="1914127" cy="11949"/>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12" name="直接连接符 13311"/>
          <p:cNvCxnSpPr>
            <a:endCxn id="18" idx="3"/>
          </p:cNvCxnSpPr>
          <p:nvPr/>
        </p:nvCxnSpPr>
        <p:spPr>
          <a:xfrm flipH="1" flipV="1">
            <a:off x="1734314" y="3095805"/>
            <a:ext cx="335040" cy="5765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18" name="直接连接符 13317"/>
          <p:cNvCxnSpPr>
            <a:endCxn id="16" idx="2"/>
          </p:cNvCxnSpPr>
          <p:nvPr/>
        </p:nvCxnSpPr>
        <p:spPr>
          <a:xfrm flipV="1">
            <a:off x="2427961" y="2778238"/>
            <a:ext cx="358606" cy="578754"/>
          </a:xfrm>
          <a:prstGeom prst="line">
            <a:avLst/>
          </a:prstGeom>
        </p:spPr>
        <p:style>
          <a:lnRef idx="1">
            <a:schemeClr val="accent1"/>
          </a:lnRef>
          <a:fillRef idx="0">
            <a:schemeClr val="accent1"/>
          </a:fillRef>
          <a:effectRef idx="0">
            <a:schemeClr val="accent1"/>
          </a:effectRef>
          <a:fontRef idx="minor">
            <a:schemeClr val="tx1"/>
          </a:fontRef>
        </p:style>
      </p:cxnSp>
      <p:sp>
        <p:nvSpPr>
          <p:cNvPr id="15" name="Text Box 5"/>
          <p:cNvSpPr>
            <a:spLocks noChangeArrowheads="1"/>
          </p:cNvSpPr>
          <p:nvPr/>
        </p:nvSpPr>
        <p:spPr bwMode="auto">
          <a:xfrm>
            <a:off x="5004048" y="0"/>
            <a:ext cx="413995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r>
              <a:rPr lang="en-US" altLang="zh-CN" b="1" dirty="0" smtClean="0">
                <a:solidFill>
                  <a:schemeClr val="bg1"/>
                </a:solidFill>
              </a:rPr>
              <a:t>SAC System </a:t>
            </a:r>
          </a:p>
          <a:p>
            <a:r>
              <a:rPr lang="en-US" altLang="zh-CN" b="1" dirty="0" smtClean="0">
                <a:solidFill>
                  <a:schemeClr val="bg1"/>
                </a:solidFill>
              </a:rPr>
              <a:t>-</a:t>
            </a:r>
            <a:r>
              <a:rPr lang="en-US" altLang="zh-CN" sz="2400" b="1" dirty="0" smtClean="0">
                <a:solidFill>
                  <a:schemeClr val="bg1"/>
                </a:solidFill>
              </a:rPr>
              <a:t>Application Scene Market</a:t>
            </a:r>
            <a:endParaRPr lang="zh-CN" altLang="en-US" sz="2400" b="1" dirty="0" smtClean="0">
              <a:solidFill>
                <a:schemeClr val="bg1"/>
              </a:solidFill>
            </a:endParaRPr>
          </a:p>
        </p:txBody>
      </p:sp>
    </p:spTree>
    <p:extLst>
      <p:ext uri="{BB962C8B-B14F-4D97-AF65-F5344CB8AC3E}">
        <p14:creationId xmlns:p14="http://schemas.microsoft.com/office/powerpoint/2010/main" val="3042250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21"/>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randombar(horizontal)">
                                      <p:cBhvr>
                                        <p:cTn id="15" dur="500"/>
                                        <p:tgtEl>
                                          <p:spTgt spid="2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13318"/>
                                        </p:tgtEl>
                                        <p:attrNameLst>
                                          <p:attrName>style.visibility</p:attrName>
                                        </p:attrNameLst>
                                      </p:cBhvr>
                                      <p:to>
                                        <p:strVal val="visible"/>
                                      </p:to>
                                    </p:set>
                                    <p:animEffect transition="in" filter="randombar(horizontal)">
                                      <p:cBhvr>
                                        <p:cTn id="24" dur="500"/>
                                        <p:tgtEl>
                                          <p:spTgt spid="13318"/>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3312"/>
                                        </p:tgtEl>
                                        <p:attrNameLst>
                                          <p:attrName>style.visibility</p:attrName>
                                        </p:attrNameLst>
                                      </p:cBhvr>
                                      <p:to>
                                        <p:strVal val="visible"/>
                                      </p:to>
                                    </p:set>
                                    <p:animEffect transition="in" filter="randombar(horizontal)">
                                      <p:cBhvr>
                                        <p:cTn id="33" dur="500"/>
                                        <p:tgtEl>
                                          <p:spTgt spid="13312"/>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8"/>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randombar(horizontal)">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33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0" y="0"/>
            <a:ext cx="9144000" cy="1196975"/>
          </a:xfrm>
          <a:prstGeom prst="rect">
            <a:avLst/>
          </a:prstGeom>
          <a:solidFill>
            <a:schemeClr val="bg1"/>
          </a:solidFill>
          <a:ln w="9525">
            <a:noFill/>
            <a:miter lim="800000"/>
            <a:headEnd/>
            <a:tailEnd/>
          </a:ln>
        </p:spPr>
        <p:txBody>
          <a:bodyPr anchor="ctr"/>
          <a:lstStyle/>
          <a:p>
            <a:endParaRPr lang="zh-CN" altLang="en-US"/>
          </a:p>
        </p:txBody>
      </p:sp>
      <p:pic>
        <p:nvPicPr>
          <p:cNvPr id="54275" name="Picture 3" descr="未标题-1"/>
          <p:cNvPicPr>
            <a:picLocks noChangeAspect="1" noChangeArrowheads="1"/>
          </p:cNvPicPr>
          <p:nvPr/>
        </p:nvPicPr>
        <p:blipFill>
          <a:blip r:embed="rId2" cstate="print"/>
          <a:srcRect/>
          <a:stretch>
            <a:fillRect/>
          </a:stretch>
        </p:blipFill>
        <p:spPr bwMode="auto">
          <a:xfrm>
            <a:off x="1403350" y="476250"/>
            <a:ext cx="6134100" cy="3152775"/>
          </a:xfrm>
          <a:prstGeom prst="rect">
            <a:avLst/>
          </a:prstGeom>
          <a:noFill/>
          <a:ln w="9525">
            <a:noFill/>
            <a:miter lim="800000"/>
            <a:headEnd/>
            <a:tailEnd/>
          </a:ln>
        </p:spPr>
      </p:pic>
      <p:sp>
        <p:nvSpPr>
          <p:cNvPr id="22532" name="副标题 7"/>
          <p:cNvSpPr>
            <a:spLocks noGrp="1"/>
          </p:cNvSpPr>
          <p:nvPr/>
        </p:nvSpPr>
        <p:spPr bwMode="auto">
          <a:xfrm>
            <a:off x="75629" y="4652963"/>
            <a:ext cx="9032875" cy="698500"/>
          </a:xfrm>
          <a:prstGeom prst="rect">
            <a:avLst/>
          </a:prstGeom>
          <a:noFill/>
          <a:ln w="9525">
            <a:noFill/>
            <a:miter lim="800000"/>
            <a:headEnd/>
            <a:tailEnd/>
          </a:ln>
        </p:spPr>
        <p:txBody>
          <a:bodyPr/>
          <a:lstStyle/>
          <a:p>
            <a:pPr algn="ctr" eaLnBrk="0" hangingPunct="0">
              <a:spcBef>
                <a:spcPct val="20000"/>
              </a:spcBef>
              <a:buFontTx/>
              <a:buNone/>
            </a:pPr>
            <a:r>
              <a:rPr lang="en-US" altLang="zh-CN" sz="1800" dirty="0">
                <a:solidFill>
                  <a:schemeClr val="bg2"/>
                </a:solidFill>
                <a:latin typeface="Segoe UI" pitchFamily="34" charset="0"/>
                <a:cs typeface="Tahoma" pitchFamily="34" charset="0"/>
              </a:rPr>
              <a:t>Anviz </a:t>
            </a:r>
            <a:r>
              <a:rPr lang="en-US" altLang="zh-CN" sz="1800" dirty="0" smtClean="0">
                <a:solidFill>
                  <a:schemeClr val="bg2"/>
                </a:solidFill>
                <a:latin typeface="Segoe UI" pitchFamily="34" charset="0"/>
                <a:cs typeface="Tahoma" pitchFamily="34" charset="0"/>
              </a:rPr>
              <a:t>International Technical Support Team</a:t>
            </a:r>
            <a:endParaRPr lang="en-US" altLang="zh-CN" sz="1800" dirty="0">
              <a:solidFill>
                <a:schemeClr val="bg2"/>
              </a:solidFill>
              <a:latin typeface="Segoe UI" pitchFamily="34" charset="0"/>
              <a:cs typeface="Tahoma" pitchFamily="34" charset="0"/>
            </a:endParaRPr>
          </a:p>
        </p:txBody>
      </p:sp>
      <p:sp>
        <p:nvSpPr>
          <p:cNvPr id="22533" name="副标题 7"/>
          <p:cNvSpPr txBox="1">
            <a:spLocks noChangeArrowheads="1"/>
          </p:cNvSpPr>
          <p:nvPr/>
        </p:nvSpPr>
        <p:spPr bwMode="auto">
          <a:xfrm>
            <a:off x="107950" y="3810000"/>
            <a:ext cx="9032875" cy="698500"/>
          </a:xfrm>
          <a:prstGeom prst="rect">
            <a:avLst/>
          </a:prstGeom>
          <a:noFill/>
          <a:ln w="9525">
            <a:noFill/>
            <a:miter lim="800000"/>
            <a:headEnd/>
            <a:tailEnd/>
          </a:ln>
        </p:spPr>
        <p:txBody>
          <a:bodyPr/>
          <a:lstStyle/>
          <a:p>
            <a:pPr algn="ctr" eaLnBrk="0" hangingPunct="0">
              <a:spcBef>
                <a:spcPct val="20000"/>
              </a:spcBef>
            </a:pPr>
            <a:r>
              <a:rPr lang="en-US" altLang="zh-CN" sz="4800" b="1" dirty="0">
                <a:solidFill>
                  <a:srgbClr val="92D050"/>
                </a:solidFill>
                <a:latin typeface="Segoe UI" pitchFamily="34" charset="0"/>
                <a:cs typeface="Tahoma" pitchFamily="34" charset="0"/>
              </a:rPr>
              <a:t>Thank </a:t>
            </a:r>
            <a:r>
              <a:rPr lang="zh-CN" altLang="en-US" sz="4800" b="1" dirty="0">
                <a:solidFill>
                  <a:srgbClr val="92D050"/>
                </a:solidFill>
                <a:latin typeface="Segoe UI" pitchFamily="34" charset="0"/>
              </a:rPr>
              <a:t>Y</a:t>
            </a:r>
            <a:r>
              <a:rPr lang="en-US" altLang="zh-CN" sz="4800" b="1" dirty="0" smtClean="0">
                <a:solidFill>
                  <a:srgbClr val="92D050"/>
                </a:solidFill>
                <a:latin typeface="Segoe UI" pitchFamily="34" charset="0"/>
                <a:cs typeface="Tahoma" pitchFamily="34" charset="0"/>
              </a:rPr>
              <a:t>ou</a:t>
            </a:r>
            <a:endParaRPr lang="en-US" altLang="zh-CN" sz="4800" b="1" dirty="0">
              <a:solidFill>
                <a:srgbClr val="92D050"/>
              </a:solidFill>
              <a:latin typeface="Segoe UI" pitchFamily="34" charset="0"/>
              <a:cs typeface="Tahoma"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fade">
                                      <p:cBhvr>
                                        <p:cTn id="7" dur="1000"/>
                                        <p:tgtEl>
                                          <p:spTgt spid="22532">
                                            <p:txEl>
                                              <p:pRg st="0" end="0"/>
                                            </p:txEl>
                                          </p:spTgt>
                                        </p:tgtEl>
                                      </p:cBhvr>
                                    </p:animEffect>
                                    <p:anim calcmode="lin" valueType="num">
                                      <p:cBhvr>
                                        <p:cTn id="8" dur="1000" fill="hold"/>
                                        <p:tgtEl>
                                          <p:spTgt spid="2253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253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533">
                                            <p:txEl>
                                              <p:pRg st="0" end="0"/>
                                            </p:txEl>
                                          </p:spTgt>
                                        </p:tgtEl>
                                        <p:attrNameLst>
                                          <p:attrName>style.visibility</p:attrName>
                                        </p:attrNameLst>
                                      </p:cBhvr>
                                      <p:to>
                                        <p:strVal val="visible"/>
                                      </p:to>
                                    </p:set>
                                    <p:animEffect transition="in" filter="fade">
                                      <p:cBhvr>
                                        <p:cTn id="14" dur="1000"/>
                                        <p:tgtEl>
                                          <p:spTgt spid="22533">
                                            <p:txEl>
                                              <p:pRg st="0" end="0"/>
                                            </p:txEl>
                                          </p:spTgt>
                                        </p:tgtEl>
                                      </p:cBhvr>
                                    </p:animEffect>
                                    <p:anim calcmode="lin" valueType="num">
                                      <p:cBhvr>
                                        <p:cTn id="15" dur="1000" fill="hold"/>
                                        <p:tgtEl>
                                          <p:spTgt spid="2253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253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P spid="22533" grpId="0" build="p" autoUpdateAnimBg="0"/>
    </p:bldLst>
  </p:timing>
</p:sld>
</file>

<file path=ppt/theme/theme1.xml><?xml version="1.0" encoding="utf-8"?>
<a:theme xmlns:a="http://schemas.openxmlformats.org/drawingml/2006/main" name="默认设计模板_2">
  <a:themeElements>
    <a:clrScheme name="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_2">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8_Office 主题_2">
  <a:themeElements>
    <a:clrScheme name="8_Office 主题_2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8_Office 主题_2">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Office 主题_2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5441</TotalTime>
  <Pages>0</Pages>
  <Words>978</Words>
  <Characters>0</Characters>
  <Application>Microsoft Office PowerPoint</Application>
  <DocSecurity>0</DocSecurity>
  <PresentationFormat>On-screen Show (4:3)</PresentationFormat>
  <Lines>0</Lines>
  <Paragraphs>158</Paragraphs>
  <Slides>18</Slides>
  <Notes>0</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18</vt:i4>
      </vt:variant>
    </vt:vector>
  </HeadingPairs>
  <TitlesOfParts>
    <vt:vector size="21" baseType="lpstr">
      <vt:lpstr>默认设计模板_2</vt:lpstr>
      <vt:lpstr>8_Office 主题_2</vt:lpstr>
      <vt:lpstr>BMP 图像</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CharactersWithSpaces>0</CharactersWithSpaces>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Oliver Hwang</dc:creator>
  <cp:lastModifiedBy>User</cp:lastModifiedBy>
  <cp:revision>471</cp:revision>
  <dcterms:created xsi:type="dcterms:W3CDTF">2012-06-06T01:30:27Z</dcterms:created>
  <dcterms:modified xsi:type="dcterms:W3CDTF">2014-01-09T15:49:51Z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2052-8.1.0.3656</vt:lpwstr>
  </property>
</Properties>
</file>